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98" r:id="rId2"/>
    <p:sldId id="299" r:id="rId3"/>
    <p:sldId id="257" r:id="rId4"/>
    <p:sldId id="258" r:id="rId5"/>
    <p:sldId id="259" r:id="rId6"/>
    <p:sldId id="260" r:id="rId7"/>
    <p:sldId id="261" r:id="rId8"/>
    <p:sldId id="262" r:id="rId9"/>
    <p:sldId id="263" r:id="rId10"/>
    <p:sldId id="264" r:id="rId11"/>
    <p:sldId id="265" r:id="rId12"/>
    <p:sldId id="292" r:id="rId13"/>
    <p:sldId id="274" r:id="rId14"/>
    <p:sldId id="275" r:id="rId15"/>
    <p:sldId id="276" r:id="rId16"/>
    <p:sldId id="277" r:id="rId17"/>
    <p:sldId id="278"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06" r:id="rId32"/>
    <p:sldId id="307" r:id="rId33"/>
    <p:sldId id="308" r:id="rId34"/>
    <p:sldId id="30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70" d="100"/>
          <a:sy n="70" d="100"/>
        </p:scale>
        <p:origin x="5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236765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102939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F0E7-4003-4B85-AB5D-9E9AAD94AB0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72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44610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F0E7-4003-4B85-AB5D-9E9AAD94AB0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211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232115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3791476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64653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15578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1758D-EA01-485D-BA9B-21B9CC7D9BBC}"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67396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72837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F1758D-EA01-485D-BA9B-21B9CC7D9BBC}" type="datetimeFigureOut">
              <a:rPr lang="en-US" smtClean="0"/>
              <a:pPr/>
              <a:t>8/28/2022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342935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F1758D-EA01-485D-BA9B-21B9CC7D9BBC}" type="datetimeFigureOut">
              <a:rPr lang="en-US" smtClean="0"/>
              <a:pPr/>
              <a:t>8/28/2022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36928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1758D-EA01-485D-BA9B-21B9CC7D9BBC}" type="datetimeFigureOut">
              <a:rPr lang="en-US" smtClean="0"/>
              <a:pPr/>
              <a:t>8/28/2022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28424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233947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1758D-EA01-485D-BA9B-21B9CC7D9BBC}"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F0E7-4003-4B85-AB5D-9E9AAD94AB03}" type="slidenum">
              <a:rPr lang="en-US" smtClean="0"/>
              <a:pPr/>
              <a:t>‹#›</a:t>
            </a:fld>
            <a:endParaRPr lang="en-US"/>
          </a:p>
        </p:txBody>
      </p:sp>
    </p:spTree>
    <p:extLst>
      <p:ext uri="{BB962C8B-B14F-4D97-AF65-F5344CB8AC3E}">
        <p14:creationId xmlns:p14="http://schemas.microsoft.com/office/powerpoint/2010/main" val="231092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F1758D-EA01-485D-BA9B-21B9CC7D9BBC}" type="datetimeFigureOut">
              <a:rPr lang="en-US" smtClean="0"/>
              <a:pPr/>
              <a:t>8/28/2022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37AF0E7-4003-4B85-AB5D-9E9AAD94AB03}" type="slidenum">
              <a:rPr lang="en-US" smtClean="0"/>
              <a:pPr/>
              <a:t>‹#›</a:t>
            </a:fld>
            <a:endParaRPr lang="en-US"/>
          </a:p>
        </p:txBody>
      </p:sp>
    </p:spTree>
    <p:extLst>
      <p:ext uri="{BB962C8B-B14F-4D97-AF65-F5344CB8AC3E}">
        <p14:creationId xmlns:p14="http://schemas.microsoft.com/office/powerpoint/2010/main" val="25693198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2877619" y="3048000"/>
            <a:ext cx="7975276" cy="954107"/>
          </a:xfrm>
          <a:prstGeom prst="rect">
            <a:avLst/>
          </a:prstGeom>
          <a:noFill/>
        </p:spPr>
        <p:txBody>
          <a:bodyPr wrap="square" rtlCol="0">
            <a:spAutoFit/>
          </a:bodyPr>
          <a:lstStyle/>
          <a:p>
            <a:pPr algn="ctr"/>
            <a:r>
              <a:rPr lang="en-US" sz="2800" dirty="0">
                <a:latin typeface="Book Antiqua" panose="02040602050305030304" pitchFamily="18" charset="0"/>
              </a:rPr>
              <a:t>TITLE OF THE </a:t>
            </a:r>
            <a:r>
              <a:rPr lang="en-US" sz="2800" dirty="0" smtClean="0">
                <a:latin typeface="Book Antiqua" panose="02040602050305030304" pitchFamily="18" charset="0"/>
              </a:rPr>
              <a:t>TOPIC- </a:t>
            </a:r>
          </a:p>
          <a:p>
            <a:pPr algn="ctr"/>
            <a:r>
              <a:rPr lang="en-US" sz="2800" dirty="0" smtClean="0">
                <a:latin typeface="Book Antiqua" panose="02040602050305030304" pitchFamily="18" charset="0"/>
              </a:rPr>
              <a:t>SKELETAL MATURITY INDICATORS</a:t>
            </a:r>
            <a:endParaRPr lang="en-US" sz="2800" dirty="0">
              <a:latin typeface="Book Antiqua" panose="02040602050305030304" pitchFamily="18" charset="0"/>
            </a:endParaRPr>
          </a:p>
        </p:txBody>
      </p:sp>
      <p:sp>
        <p:nvSpPr>
          <p:cNvPr id="6" name="TextBox 5"/>
          <p:cNvSpPr txBox="1"/>
          <p:nvPr/>
        </p:nvSpPr>
        <p:spPr>
          <a:xfrm>
            <a:off x="798286" y="5360158"/>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ORTHODONTICS AND DENTOFACIAL ORTHOPAEDICS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0"/>
            <a:ext cx="1857828" cy="2114550"/>
          </a:xfrm>
          <a:prstGeom prst="rect">
            <a:avLst/>
          </a:prstGeom>
        </p:spPr>
      </p:pic>
    </p:spTree>
    <p:extLst>
      <p:ext uri="{BB962C8B-B14F-4D97-AF65-F5344CB8AC3E}">
        <p14:creationId xmlns:p14="http://schemas.microsoft.com/office/powerpoint/2010/main" val="34759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F038-61E0-495A-B276-9D125B28DF9D}"/>
              </a:ext>
            </a:extLst>
          </p:cNvPr>
          <p:cNvSpPr>
            <a:spLocks noGrp="1"/>
          </p:cNvSpPr>
          <p:nvPr>
            <p:ph type="title"/>
          </p:nvPr>
        </p:nvSpPr>
        <p:spPr>
          <a:xfrm>
            <a:off x="2592925" y="193040"/>
            <a:ext cx="8911687" cy="1711960"/>
          </a:xfrm>
        </p:spPr>
        <p:txBody>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ANATOMY OF THE HAND WRIST</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0FF3C5C9-3B49-404A-9B47-EDDC77D777F6}"/>
              </a:ext>
            </a:extLst>
          </p:cNvPr>
          <p:cNvSpPr>
            <a:spLocks noGrp="1" noChangeArrowheads="1"/>
          </p:cNvSpPr>
          <p:nvPr>
            <p:ph idx="1"/>
          </p:nvPr>
        </p:nvSpPr>
        <p:spPr bwMode="auto">
          <a:xfrm>
            <a:off x="1976656" y="1021520"/>
            <a:ext cx="3093183" cy="576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lang="en-US" altLang="en-US" sz="1400" dirty="0">
                <a:solidFill>
                  <a:schemeClr val="tx1"/>
                </a:solidFill>
                <a:latin typeface="Arial" panose="020B0604020202020204" pitchFamily="34" charset="0"/>
              </a:rPr>
              <a:t>1</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:Radius </a:t>
            </a:r>
          </a:p>
          <a:p>
            <a:pPr marL="0" marR="0" lvl="0" indent="0" algn="l" defTabSz="914400" rtl="0" eaLnBrk="0" fontAlgn="base" latinLnBrk="0" hangingPunct="0">
              <a:lnSpc>
                <a:spcPct val="15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Ulna</a:t>
            </a:r>
          </a:p>
          <a:p>
            <a:pPr marL="0" marR="0" lvl="0" indent="0" algn="l" defTabSz="914400" rtl="0" eaLnBrk="0" fontAlgn="base" latinLnBrk="0" hangingPunct="0">
              <a:lnSpc>
                <a:spcPct val="15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Distal epiphysis of radius</a:t>
            </a:r>
          </a:p>
          <a:p>
            <a:pPr marL="0" marR="0" lvl="0" indent="0" algn="l" defTabSz="914400" rtl="0" eaLnBrk="0" fontAlgn="base" latinLnBrk="0" hangingPunct="0">
              <a:lnSpc>
                <a:spcPct val="150000"/>
              </a:lnSpc>
              <a:spcBef>
                <a:spcPct val="0"/>
              </a:spcBef>
              <a:spcAft>
                <a:spcPct val="0"/>
              </a:spcAft>
              <a:buClrTx/>
              <a:buSzTx/>
              <a:buFontTx/>
              <a:buAutoNum type="arabicPeriod" startAt="4"/>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Distal epiphysis of ulna</a:t>
            </a:r>
          </a:p>
          <a:p>
            <a:pPr marL="0" marR="0" lvl="0" indent="0" algn="l" defTabSz="914400" rtl="0" eaLnBrk="0" fontAlgn="base" latinLnBrk="0" hangingPunct="0">
              <a:lnSpc>
                <a:spcPct val="150000"/>
              </a:lnSpc>
              <a:spcBef>
                <a:spcPct val="0"/>
              </a:spcBef>
              <a:spcAft>
                <a:spcPct val="0"/>
              </a:spcAft>
              <a:buClrTx/>
              <a:buSzTx/>
              <a:buFontTx/>
              <a:buAutoNum type="arabicPeriod" startAt="5"/>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Trapezium</a:t>
            </a:r>
          </a:p>
          <a:p>
            <a:pPr marL="0" marR="0" lvl="0" indent="0" algn="l" defTabSz="914400" rtl="0" eaLnBrk="0" fontAlgn="base" latinLnBrk="0" hangingPunct="0">
              <a:lnSpc>
                <a:spcPct val="150000"/>
              </a:lnSpc>
              <a:spcBef>
                <a:spcPct val="0"/>
              </a:spcBef>
              <a:spcAft>
                <a:spcPct val="0"/>
              </a:spcAft>
              <a:buClrTx/>
              <a:buSzTx/>
              <a:buFontTx/>
              <a:buAutoNum type="arabicPeriod" startAt="6"/>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Trapezoid</a:t>
            </a:r>
          </a:p>
          <a:p>
            <a:pPr marL="0" marR="0" lvl="0" indent="0" algn="l" defTabSz="914400" rtl="0" eaLnBrk="0" fontAlgn="base" latinLnBrk="0" hangingPunct="0">
              <a:lnSpc>
                <a:spcPct val="150000"/>
              </a:lnSpc>
              <a:spcBef>
                <a:spcPct val="0"/>
              </a:spcBef>
              <a:spcAft>
                <a:spcPct val="0"/>
              </a:spcAft>
              <a:buClrTx/>
              <a:buSzTx/>
              <a:buFontTx/>
              <a:buAutoNum type="arabicPeriod" startAt="7"/>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Capitate</a:t>
            </a:r>
          </a:p>
          <a:p>
            <a:pPr marL="0" marR="0" lvl="0" indent="0" algn="l" defTabSz="914400" rtl="0" eaLnBrk="0" fontAlgn="base" latinLnBrk="0" hangingPunct="0">
              <a:lnSpc>
                <a:spcPct val="150000"/>
              </a:lnSpc>
              <a:spcBef>
                <a:spcPct val="0"/>
              </a:spcBef>
              <a:spcAft>
                <a:spcPct val="0"/>
              </a:spcAft>
              <a:buClrTx/>
              <a:buSzTx/>
              <a:buFontTx/>
              <a:buAutoNum type="arabicPeriod" startAt="8"/>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Hamular process of hamate</a:t>
            </a:r>
          </a:p>
          <a:p>
            <a:pPr marL="0" marR="0" lvl="0" indent="0" algn="l" defTabSz="914400" rtl="0" eaLnBrk="0" fontAlgn="base" latinLnBrk="0" hangingPunct="0">
              <a:lnSpc>
                <a:spcPct val="150000"/>
              </a:lnSpc>
              <a:spcBef>
                <a:spcPct val="0"/>
              </a:spcBef>
              <a:spcAft>
                <a:spcPct val="0"/>
              </a:spcAft>
              <a:buClrTx/>
              <a:buSzTx/>
              <a:buFontTx/>
              <a:buAutoNum type="arabicPeriod" startAt="9"/>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Hamate</a:t>
            </a:r>
          </a:p>
          <a:p>
            <a:pPr marL="0" marR="0" lvl="0" indent="0" algn="l" defTabSz="914400" rtl="0" eaLnBrk="0" fontAlgn="base" latinLnBrk="0" hangingPunct="0">
              <a:lnSpc>
                <a:spcPct val="150000"/>
              </a:lnSpc>
              <a:spcBef>
                <a:spcPct val="0"/>
              </a:spcBef>
              <a:spcAft>
                <a:spcPct val="0"/>
              </a:spcAft>
              <a:buClrTx/>
              <a:buSzTx/>
              <a:buFontTx/>
              <a:buAutoNum type="arabicPeriod" startAt="10"/>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Triquetral</a:t>
            </a:r>
          </a:p>
          <a:p>
            <a:pPr marL="0" marR="0" lvl="0" indent="0" algn="l" defTabSz="914400" rtl="0" eaLnBrk="0" fontAlgn="base" latinLnBrk="0" hangingPunct="0">
              <a:lnSpc>
                <a:spcPct val="150000"/>
              </a:lnSpc>
              <a:spcBef>
                <a:spcPct val="0"/>
              </a:spcBef>
              <a:spcAft>
                <a:spcPct val="0"/>
              </a:spcAft>
              <a:buClrTx/>
              <a:buSzTx/>
              <a:buFontTx/>
              <a:buAutoNum type="arabicPeriod" startAt="11"/>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Pisiform</a:t>
            </a:r>
          </a:p>
          <a:p>
            <a:pPr marL="0" marR="0" lvl="0" indent="0" algn="l" defTabSz="914400" rtl="0" eaLnBrk="0" fontAlgn="base" latinLnBrk="0" hangingPunct="0">
              <a:lnSpc>
                <a:spcPct val="150000"/>
              </a:lnSpc>
              <a:spcBef>
                <a:spcPct val="0"/>
              </a:spcBef>
              <a:spcAft>
                <a:spcPct val="0"/>
              </a:spcAft>
              <a:buClrTx/>
              <a:buSzTx/>
              <a:buFontTx/>
              <a:buAutoNum type="arabicPeriod" startAt="12"/>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Lunate</a:t>
            </a:r>
          </a:p>
          <a:p>
            <a:pPr marL="0" marR="0" lvl="0" indent="0" algn="l" defTabSz="914400" rtl="0" eaLnBrk="0" fontAlgn="base" latinLnBrk="0" hangingPunct="0">
              <a:lnSpc>
                <a:spcPct val="150000"/>
              </a:lnSpc>
              <a:spcBef>
                <a:spcPct val="0"/>
              </a:spcBef>
              <a:spcAft>
                <a:spcPct val="0"/>
              </a:spcAft>
              <a:buClrTx/>
              <a:buSzTx/>
              <a:buFontTx/>
              <a:buAutoNum type="arabicPeriod" startAt="13"/>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Scaphoid</a:t>
            </a:r>
          </a:p>
          <a:p>
            <a:pPr marL="0" marR="0" lvl="0" indent="0" algn="l" defTabSz="914400" rtl="0" eaLnBrk="0" fontAlgn="base" latinLnBrk="0" hangingPunct="0">
              <a:lnSpc>
                <a:spcPct val="150000"/>
              </a:lnSpc>
              <a:spcBef>
                <a:spcPct val="0"/>
              </a:spcBef>
              <a:spcAft>
                <a:spcPct val="0"/>
              </a:spcAft>
              <a:buClrTx/>
              <a:buSzTx/>
              <a:buFontTx/>
              <a:buAutoNum type="arabicPeriod" startAt="14"/>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Sesamoid </a:t>
            </a:r>
          </a:p>
        </p:txBody>
      </p:sp>
      <p:pic>
        <p:nvPicPr>
          <p:cNvPr id="5" name="Picture 4">
            <a:extLst>
              <a:ext uri="{FF2B5EF4-FFF2-40B4-BE49-F238E27FC236}">
                <a16:creationId xmlns:a16="http://schemas.microsoft.com/office/drawing/2014/main" id="{80ED9995-D37A-439A-985F-B333EE04AB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738" t="4657" r="4482"/>
          <a:stretch/>
        </p:blipFill>
        <p:spPr>
          <a:xfrm>
            <a:off x="8910320" y="1253144"/>
            <a:ext cx="3210560" cy="5147656"/>
          </a:xfrm>
          <a:prstGeom prst="rect">
            <a:avLst/>
          </a:prstGeom>
        </p:spPr>
      </p:pic>
      <p:pic>
        <p:nvPicPr>
          <p:cNvPr id="6" name="Picture 5">
            <a:extLst>
              <a:ext uri="{FF2B5EF4-FFF2-40B4-BE49-F238E27FC236}">
                <a16:creationId xmlns:a16="http://schemas.microsoft.com/office/drawing/2014/main" id="{5E509A7A-25CE-4B45-9C1D-E2A6CB25A4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63" r="2562"/>
          <a:stretch/>
        </p:blipFill>
        <p:spPr>
          <a:xfrm>
            <a:off x="5252721" y="1253144"/>
            <a:ext cx="3545840" cy="5147656"/>
          </a:xfrm>
          <a:prstGeom prst="rect">
            <a:avLst/>
          </a:prstGeom>
        </p:spPr>
      </p:pic>
    </p:spTree>
    <p:extLst>
      <p:ext uri="{BB962C8B-B14F-4D97-AF65-F5344CB8AC3E}">
        <p14:creationId xmlns:p14="http://schemas.microsoft.com/office/powerpoint/2010/main" val="169437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87C6-4EB5-4C7D-A01F-0DE392BB755E}"/>
              </a:ext>
            </a:extLst>
          </p:cNvPr>
          <p:cNvSpPr>
            <a:spLocks noGrp="1"/>
          </p:cNvSpPr>
          <p:nvPr>
            <p:ph type="title"/>
          </p:nvPr>
        </p:nvSpPr>
        <p:spPr/>
        <p:txBody>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Stages in the ossification of phalanges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507F34CF-D1B2-4613-A0E4-CF97323154F6}"/>
              </a:ext>
            </a:extLst>
          </p:cNvPr>
          <p:cNvSpPr>
            <a:spLocks noGrp="1" noChangeArrowheads="1"/>
          </p:cNvSpPr>
          <p:nvPr>
            <p:ph idx="1"/>
          </p:nvPr>
        </p:nvSpPr>
        <p:spPr bwMode="auto">
          <a:xfrm>
            <a:off x="1481772" y="1050609"/>
            <a:ext cx="9430787" cy="31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Stage one — the width of epiphysis and diaphysis are equal.</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Stage two — the epiphysis caps the diaphysis by surrounding it like a cap.</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Stage three — fusion occurs between the epiphysis and diaphysis.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219" name="Picture 3" descr="smi 2">
            <a:extLst>
              <a:ext uri="{FF2B5EF4-FFF2-40B4-BE49-F238E27FC236}">
                <a16:creationId xmlns:a16="http://schemas.microsoft.com/office/drawing/2014/main" id="{3C31403D-4B38-4837-B263-2E5A714CA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140" y="3714433"/>
            <a:ext cx="51054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4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6ACF-90C3-4BBC-A6A0-04DC7F54A658}"/>
              </a:ext>
            </a:extLst>
          </p:cNvPr>
          <p:cNvSpPr>
            <a:spLocks noGrp="1"/>
          </p:cNvSpPr>
          <p:nvPr>
            <p:ph type="title"/>
          </p:nvPr>
        </p:nvSpPr>
        <p:spPr/>
        <p:txBody>
          <a:bodyPr/>
          <a:lstStyle/>
          <a:p>
            <a:r>
              <a:rPr lang="en-US" u="sng" dirty="0">
                <a:solidFill>
                  <a:schemeClr val="accent1">
                    <a:lumMod val="60000"/>
                    <a:lumOff val="40000"/>
                  </a:schemeClr>
                </a:solidFill>
                <a:latin typeface="Times New Roman" panose="02020603050405020304" pitchFamily="18" charset="0"/>
                <a:cs typeface="Times New Roman" panose="02020603050405020304" pitchFamily="18" charset="0"/>
              </a:rPr>
              <a:t>Methods used in hand wrist radiograph</a:t>
            </a:r>
          </a:p>
        </p:txBody>
      </p:sp>
      <p:sp>
        <p:nvSpPr>
          <p:cNvPr id="3" name="Content Placeholder 2">
            <a:extLst>
              <a:ext uri="{FF2B5EF4-FFF2-40B4-BE49-F238E27FC236}">
                <a16:creationId xmlns:a16="http://schemas.microsoft.com/office/drawing/2014/main" id="{A9BC0CAC-7FE4-4ECC-B69C-BF2A1AA19367}"/>
              </a:ext>
            </a:extLst>
          </p:cNvPr>
          <p:cNvSpPr>
            <a:spLocks noGrp="1"/>
          </p:cNvSpPr>
          <p:nvPr>
            <p:ph idx="1"/>
          </p:nvPr>
        </p:nvSpPr>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1- Atlas method by </a:t>
            </a:r>
            <a:r>
              <a:rPr lang="en-US" sz="2400" dirty="0" err="1">
                <a:latin typeface="Times New Roman" panose="02020603050405020304" pitchFamily="18" charset="0"/>
                <a:cs typeface="Times New Roman" panose="02020603050405020304" pitchFamily="18" charset="0"/>
              </a:rPr>
              <a:t>Greulich</a:t>
            </a:r>
            <a:r>
              <a:rPr lang="en-US" sz="2400" dirty="0">
                <a:latin typeface="Times New Roman" panose="02020603050405020304" pitchFamily="18" charset="0"/>
                <a:cs typeface="Times New Roman" panose="02020603050405020304" pitchFamily="18" charset="0"/>
              </a:rPr>
              <a:t> and Pyle.</a:t>
            </a:r>
          </a:p>
          <a:p>
            <a:pPr algn="just">
              <a:lnSpc>
                <a:spcPct val="150000"/>
              </a:lnSpc>
            </a:pPr>
            <a:r>
              <a:rPr lang="en-US" sz="2400" dirty="0">
                <a:latin typeface="Times New Roman" panose="02020603050405020304" pitchFamily="18" charset="0"/>
                <a:cs typeface="Times New Roman" panose="02020603050405020304" pitchFamily="18" charset="0"/>
              </a:rPr>
              <a:t>2- Bjork, Grave and Brown method.</a:t>
            </a:r>
          </a:p>
          <a:p>
            <a:pPr algn="just">
              <a:lnSpc>
                <a:spcPct val="150000"/>
              </a:lnSpc>
            </a:pPr>
            <a:r>
              <a:rPr lang="en-US" sz="2400" dirty="0">
                <a:latin typeface="Times New Roman" panose="02020603050405020304" pitchFamily="18" charset="0"/>
                <a:cs typeface="Times New Roman" panose="02020603050405020304" pitchFamily="18" charset="0"/>
              </a:rPr>
              <a:t>3- Fishman’s skeletal maturity indicator.</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Hagg</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Taranger</a:t>
            </a:r>
            <a:r>
              <a:rPr lang="en-US" sz="2400" dirty="0">
                <a:latin typeface="Times New Roman" panose="02020603050405020304" pitchFamily="18" charset="0"/>
                <a:cs typeface="Times New Roman" panose="02020603050405020304" pitchFamily="18" charset="0"/>
              </a:rPr>
              <a:t> method.</a:t>
            </a:r>
          </a:p>
        </p:txBody>
      </p:sp>
    </p:spTree>
    <p:extLst>
      <p:ext uri="{BB962C8B-B14F-4D97-AF65-F5344CB8AC3E}">
        <p14:creationId xmlns:p14="http://schemas.microsoft.com/office/powerpoint/2010/main" val="397556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6735-23F6-4D7C-B428-258CE5687094}"/>
              </a:ext>
            </a:extLst>
          </p:cNvPr>
          <p:cNvSpPr>
            <a:spLocks noGrp="1"/>
          </p:cNvSpPr>
          <p:nvPr>
            <p:ph type="title"/>
          </p:nvPr>
        </p:nvSpPr>
        <p:spPr>
          <a:xfrm>
            <a:off x="2650075" y="608721"/>
            <a:ext cx="8911687" cy="1280890"/>
          </a:xfrm>
        </p:spPr>
        <p:txBody>
          <a:bodyPr>
            <a:normAutofit/>
          </a:bodyPr>
          <a:lstStyle/>
          <a:p>
            <a:r>
              <a:rPr lang="en-US" sz="3200" b="1" u="sng" dirty="0">
                <a:solidFill>
                  <a:srgbClr val="0070C0"/>
                </a:solidFill>
                <a:latin typeface="Times New Roman" panose="02020603050405020304" pitchFamily="18" charset="0"/>
                <a:cs typeface="Times New Roman" panose="02020603050405020304" pitchFamily="18" charset="0"/>
              </a:rPr>
              <a:t>Fishman skeletal maturity assessment</a:t>
            </a:r>
            <a:endParaRPr lang="en-US" sz="3200" u="sng" dirty="0">
              <a:solidFill>
                <a:srgbClr val="0070C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ED1AADB-B030-47DC-8638-9168302C1AB3}"/>
              </a:ext>
            </a:extLst>
          </p:cNvPr>
          <p:cNvSpPr>
            <a:spLocks noGrp="1" noChangeArrowheads="1"/>
          </p:cNvSpPr>
          <p:nvPr>
            <p:ph idx="1"/>
          </p:nvPr>
        </p:nvSpPr>
        <p:spPr bwMode="auto">
          <a:xfrm>
            <a:off x="985521" y="1504230"/>
            <a:ext cx="9011920" cy="47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Leonard S Fishman in 1982 developed this method to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pridict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skeletal maturation.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makes use of 6 anatomical site located on thumb, third finger, fifth finger and radius.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 discrete adolescent maturity indicators covering the entire period of adolescent growth, are found on these sites.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10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B1C6-6B56-4DC1-9A36-2601D3A83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5E37C6-24E3-455F-B1AF-39592D633B41}"/>
              </a:ext>
            </a:extLst>
          </p:cNvPr>
          <p:cNvSpPr>
            <a:spLocks noGrp="1"/>
          </p:cNvSpPr>
          <p:nvPr>
            <p:ph idx="1"/>
          </p:nvPr>
        </p:nvSpPr>
        <p:spPr>
          <a:xfrm>
            <a:off x="2209800" y="1264555"/>
            <a:ext cx="7772400" cy="3955936"/>
          </a:xfrm>
        </p:spPr>
        <p:txBody>
          <a:bodyPr>
            <a:noAutofit/>
          </a:bodyPr>
          <a:lstStyle/>
          <a:p>
            <a:pPr marL="0" indent="0" algn="just">
              <a:lnSpc>
                <a:spcPct val="160000"/>
              </a:lnSpc>
              <a:buNone/>
            </a:pPr>
            <a:r>
              <a:rPr lang="en-US" sz="2400" dirty="0">
                <a:latin typeface="Times New Roman" panose="02020603050405020304" pitchFamily="18" charset="0"/>
                <a:cs typeface="Times New Roman" panose="02020603050405020304" pitchFamily="18" charset="0"/>
              </a:rPr>
              <a:t>This system of interpretation uses 4 stages of bone maturation-</a:t>
            </a:r>
          </a:p>
          <a:p>
            <a:pPr algn="just">
              <a:lnSpc>
                <a:spcPct val="160000"/>
              </a:lnSpc>
            </a:pPr>
            <a:r>
              <a:rPr lang="en-US" sz="2400" dirty="0">
                <a:latin typeface="Times New Roman" panose="02020603050405020304" pitchFamily="18" charset="0"/>
                <a:cs typeface="Times New Roman" panose="02020603050405020304" pitchFamily="18" charset="0"/>
              </a:rPr>
              <a:t>1- epiphysis equal in width to diaphysis</a:t>
            </a:r>
          </a:p>
          <a:p>
            <a:pPr algn="just">
              <a:lnSpc>
                <a:spcPct val="160000"/>
              </a:lnSpc>
            </a:pPr>
            <a:r>
              <a:rPr lang="en-US" sz="2400" dirty="0">
                <a:latin typeface="Times New Roman" panose="02020603050405020304" pitchFamily="18" charset="0"/>
                <a:cs typeface="Times New Roman" panose="02020603050405020304" pitchFamily="18" charset="0"/>
              </a:rPr>
              <a:t>2- appearance of adductor sesamoid of the thumb</a:t>
            </a:r>
          </a:p>
          <a:p>
            <a:pPr algn="just">
              <a:lnSpc>
                <a:spcPct val="160000"/>
              </a:lnSpc>
            </a:pPr>
            <a:r>
              <a:rPr lang="en-US" sz="2400" dirty="0">
                <a:latin typeface="Times New Roman" panose="02020603050405020304" pitchFamily="18" charset="0"/>
                <a:cs typeface="Times New Roman" panose="02020603050405020304" pitchFamily="18" charset="0"/>
              </a:rPr>
              <a:t>3- capping of epiphysis </a:t>
            </a:r>
          </a:p>
          <a:p>
            <a:pPr algn="just">
              <a:lnSpc>
                <a:spcPct val="160000"/>
              </a:lnSpc>
            </a:pPr>
            <a:r>
              <a:rPr lang="en-US" sz="2400" dirty="0">
                <a:latin typeface="Times New Roman" panose="02020603050405020304" pitchFamily="18" charset="0"/>
                <a:cs typeface="Times New Roman" panose="02020603050405020304" pitchFamily="18" charset="0"/>
              </a:rPr>
              <a:t>4- fusion of epiphysis and diaphysis</a:t>
            </a:r>
            <a:r>
              <a:rPr lang="en-US" sz="2400" dirty="0"/>
              <a:t/>
            </a:r>
            <a:br>
              <a:rPr lang="en-US" sz="2400" dirty="0"/>
            </a:br>
            <a:endParaRPr lang="en-US" sz="2400" dirty="0"/>
          </a:p>
        </p:txBody>
      </p:sp>
    </p:spTree>
    <p:extLst>
      <p:ext uri="{BB962C8B-B14F-4D97-AF65-F5344CB8AC3E}">
        <p14:creationId xmlns:p14="http://schemas.microsoft.com/office/powerpoint/2010/main" val="372259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FE27-EE95-4A58-A66C-3F68C2201E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14B94A-8F98-427A-8B2D-CA4E2080C30F}"/>
              </a:ext>
            </a:extLst>
          </p:cNvPr>
          <p:cNvSpPr>
            <a:spLocks noGrp="1"/>
          </p:cNvSpPr>
          <p:nvPr>
            <p:ph idx="1"/>
          </p:nvPr>
        </p:nvSpPr>
        <p:spPr>
          <a:xfrm>
            <a:off x="1028700" y="1264555"/>
            <a:ext cx="6707188" cy="3777622"/>
          </a:xfrm>
        </p:spPr>
        <p:txBody>
          <a:bodyPr>
            <a:noAutofit/>
          </a:bodyPr>
          <a:lstStyle/>
          <a:p>
            <a:pPr marL="0" indent="0" algn="ctr">
              <a:buNone/>
            </a:pPr>
            <a:r>
              <a:rPr lang="en-US" sz="3200" dirty="0">
                <a:solidFill>
                  <a:srgbClr val="0070C0"/>
                </a:solidFill>
                <a:latin typeface="Times New Roman" panose="02020603050405020304" pitchFamily="18" charset="0"/>
                <a:cs typeface="Times New Roman" panose="02020603050405020304" pitchFamily="18" charset="0"/>
              </a:rPr>
              <a:t>The 11 skeletal maturity indicators (SMI) are as follows:</a:t>
            </a:r>
          </a:p>
        </p:txBody>
      </p:sp>
      <p:pic>
        <p:nvPicPr>
          <p:cNvPr id="5" name="Picture 4">
            <a:extLst>
              <a:ext uri="{FF2B5EF4-FFF2-40B4-BE49-F238E27FC236}">
                <a16:creationId xmlns:a16="http://schemas.microsoft.com/office/drawing/2014/main" id="{3C94E435-0162-46BF-BD23-F3D305EE864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724" t="-1289" r="4131" b="-1"/>
          <a:stretch/>
        </p:blipFill>
        <p:spPr>
          <a:xfrm>
            <a:off x="7915275" y="1457325"/>
            <a:ext cx="3352800" cy="5238749"/>
          </a:xfrm>
          <a:prstGeom prst="rect">
            <a:avLst/>
          </a:prstGeom>
        </p:spPr>
      </p:pic>
      <p:pic>
        <p:nvPicPr>
          <p:cNvPr id="6" name="Picture 5">
            <a:extLst>
              <a:ext uri="{FF2B5EF4-FFF2-40B4-BE49-F238E27FC236}">
                <a16:creationId xmlns:a16="http://schemas.microsoft.com/office/drawing/2014/main" id="{4EC05F3A-5F34-4F2A-8925-BBCD9B32BD1C}"/>
              </a:ext>
            </a:extLst>
          </p:cNvPr>
          <p:cNvPicPr>
            <a:picLocks noChangeAspect="1"/>
          </p:cNvPicPr>
          <p:nvPr/>
        </p:nvPicPr>
        <p:blipFill rotWithShape="1">
          <a:blip r:embed="rId3">
            <a:extLst>
              <a:ext uri="{28A0092B-C50C-407E-A947-70E740481C1C}">
                <a14:useLocalDpi xmlns:a14="http://schemas.microsoft.com/office/drawing/2010/main" val="0"/>
              </a:ext>
            </a:extLst>
          </a:blip>
          <a:srcRect b="64444"/>
          <a:stretch/>
        </p:blipFill>
        <p:spPr>
          <a:xfrm>
            <a:off x="1237713" y="2545445"/>
            <a:ext cx="6498175" cy="3282323"/>
          </a:xfrm>
          <a:prstGeom prst="rect">
            <a:avLst/>
          </a:prstGeom>
        </p:spPr>
      </p:pic>
    </p:spTree>
    <p:extLst>
      <p:ext uri="{BB962C8B-B14F-4D97-AF65-F5344CB8AC3E}">
        <p14:creationId xmlns:p14="http://schemas.microsoft.com/office/powerpoint/2010/main" val="409051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E7F5-E99C-4924-B073-650167DE14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1747B8-105B-4C19-8C08-B5B1C82CB14C}"/>
              </a:ext>
            </a:extLst>
          </p:cNvPr>
          <p:cNvSpPr>
            <a:spLocks noGrp="1"/>
          </p:cNvSpPr>
          <p:nvPr>
            <p:ph idx="1"/>
          </p:nvPr>
        </p:nvSpPr>
        <p:spPr>
          <a:xfrm>
            <a:off x="1638300" y="2111689"/>
            <a:ext cx="8915400" cy="3777622"/>
          </a:xfrm>
        </p:spPr>
        <p:txBody>
          <a:bodyPr>
            <a:normAutofit/>
          </a:bodyPr>
          <a:lstStyle/>
          <a:p>
            <a:pPr marL="0" indent="0">
              <a:buNone/>
            </a:pPr>
            <a:endParaRPr lang="en-US" dirty="0"/>
          </a:p>
        </p:txBody>
      </p:sp>
      <p:pic>
        <p:nvPicPr>
          <p:cNvPr id="4" name="Picture 3">
            <a:extLst>
              <a:ext uri="{FF2B5EF4-FFF2-40B4-BE49-F238E27FC236}">
                <a16:creationId xmlns:a16="http://schemas.microsoft.com/office/drawing/2014/main" id="{15E61421-7053-4A52-9A38-DB4A1B134B5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724" t="1105" r="4131" b="-1"/>
          <a:stretch/>
        </p:blipFill>
        <p:spPr>
          <a:xfrm>
            <a:off x="8151812" y="1619250"/>
            <a:ext cx="3352800" cy="5114924"/>
          </a:xfrm>
          <a:prstGeom prst="rect">
            <a:avLst/>
          </a:prstGeom>
        </p:spPr>
      </p:pic>
      <p:pic>
        <p:nvPicPr>
          <p:cNvPr id="6" name="Picture 5">
            <a:extLst>
              <a:ext uri="{FF2B5EF4-FFF2-40B4-BE49-F238E27FC236}">
                <a16:creationId xmlns:a16="http://schemas.microsoft.com/office/drawing/2014/main" id="{6ED59883-4FC5-4D12-910C-E8B1D3D71EBF}"/>
              </a:ext>
            </a:extLst>
          </p:cNvPr>
          <p:cNvPicPr>
            <a:picLocks noChangeAspect="1"/>
          </p:cNvPicPr>
          <p:nvPr/>
        </p:nvPicPr>
        <p:blipFill rotWithShape="1">
          <a:blip r:embed="rId3">
            <a:extLst>
              <a:ext uri="{28A0092B-C50C-407E-A947-70E740481C1C}">
                <a14:useLocalDpi xmlns:a14="http://schemas.microsoft.com/office/drawing/2010/main" val="0"/>
              </a:ext>
            </a:extLst>
          </a:blip>
          <a:srcRect t="35139" b="28472"/>
          <a:stretch/>
        </p:blipFill>
        <p:spPr>
          <a:xfrm>
            <a:off x="1150214" y="1905000"/>
            <a:ext cx="7001598" cy="3619500"/>
          </a:xfrm>
          <a:prstGeom prst="rect">
            <a:avLst/>
          </a:prstGeom>
        </p:spPr>
      </p:pic>
    </p:spTree>
    <p:extLst>
      <p:ext uri="{BB962C8B-B14F-4D97-AF65-F5344CB8AC3E}">
        <p14:creationId xmlns:p14="http://schemas.microsoft.com/office/powerpoint/2010/main" val="315352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A219-B176-414F-9A8A-4FE5D41A4F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F80326-E9EB-416B-9634-B6703C3AC571}"/>
              </a:ext>
            </a:extLst>
          </p:cNvPr>
          <p:cNvSpPr>
            <a:spLocks noGrp="1"/>
          </p:cNvSpPr>
          <p:nvPr>
            <p:ph idx="1"/>
          </p:nvPr>
        </p:nvSpPr>
        <p:spPr/>
        <p:txBody>
          <a:bodyPr>
            <a:normAutofit/>
          </a:bodyPr>
          <a:lstStyle/>
          <a:p>
            <a:r>
              <a:rPr lang="en-US" dirty="0"/>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id="{87BCB42C-B860-4BD4-98C6-468E0D5CE76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724" t="1473" r="4131" b="-1"/>
          <a:stretch/>
        </p:blipFill>
        <p:spPr>
          <a:xfrm>
            <a:off x="7915275" y="1600200"/>
            <a:ext cx="3352800" cy="5095874"/>
          </a:xfrm>
          <a:prstGeom prst="rect">
            <a:avLst/>
          </a:prstGeom>
        </p:spPr>
      </p:pic>
      <p:pic>
        <p:nvPicPr>
          <p:cNvPr id="6" name="Picture 5">
            <a:extLst>
              <a:ext uri="{FF2B5EF4-FFF2-40B4-BE49-F238E27FC236}">
                <a16:creationId xmlns:a16="http://schemas.microsoft.com/office/drawing/2014/main" id="{567E6028-9331-467D-A5BC-62FCDC836E92}"/>
              </a:ext>
            </a:extLst>
          </p:cNvPr>
          <p:cNvPicPr>
            <a:picLocks noChangeAspect="1"/>
          </p:cNvPicPr>
          <p:nvPr/>
        </p:nvPicPr>
        <p:blipFill rotWithShape="1">
          <a:blip r:embed="rId3">
            <a:extLst>
              <a:ext uri="{28A0092B-C50C-407E-A947-70E740481C1C}">
                <a14:useLocalDpi xmlns:a14="http://schemas.microsoft.com/office/drawing/2010/main" val="0"/>
              </a:ext>
            </a:extLst>
          </a:blip>
          <a:srcRect t="71666" b="2361"/>
          <a:stretch/>
        </p:blipFill>
        <p:spPr>
          <a:xfrm>
            <a:off x="1118275" y="2367206"/>
            <a:ext cx="6694538" cy="2785819"/>
          </a:xfrm>
          <a:prstGeom prst="rect">
            <a:avLst/>
          </a:prstGeom>
        </p:spPr>
      </p:pic>
    </p:spTree>
    <p:extLst>
      <p:ext uri="{BB962C8B-B14F-4D97-AF65-F5344CB8AC3E}">
        <p14:creationId xmlns:p14="http://schemas.microsoft.com/office/powerpoint/2010/main" val="275285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9453729-70F0-4816-81F7-B81C5C810847}"/>
              </a:ext>
            </a:extLst>
          </p:cNvPr>
          <p:cNvSpPr>
            <a:spLocks noGrp="1" noChangeArrowheads="1"/>
          </p:cNvSpPr>
          <p:nvPr>
            <p:ph type="title"/>
          </p:nvPr>
        </p:nvSpPr>
        <p:spPr bwMode="auto">
          <a:xfrm>
            <a:off x="2592925" y="887528"/>
            <a:ext cx="891558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100" b="1" i="0" u="sng" strike="noStrike" cap="none" normalizeH="0" baseline="0" dirty="0">
                <a:ln>
                  <a:noFill/>
                </a:ln>
                <a:solidFill>
                  <a:srgbClr val="EA6312"/>
                </a:solidFill>
                <a:effectLst/>
                <a:latin typeface="Times New Roman" panose="02020603050405020304" pitchFamily="18" charset="0"/>
                <a:cs typeface="Times New Roman" panose="02020603050405020304" pitchFamily="18" charset="0"/>
              </a:rPr>
              <a:t>Cervical Vertebrae  As Maturity Indicator (CVMI) </a:t>
            </a:r>
            <a:endParaRPr kumimoji="0" lang="en-US" altLang="en-US" sz="1200" b="0"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0B84115E-E8F7-4FC0-A19C-5DE611899ED0}"/>
              </a:ext>
            </a:extLst>
          </p:cNvPr>
          <p:cNvSpPr>
            <a:spLocks noGrp="1" noChangeArrowheads="1"/>
          </p:cNvSpPr>
          <p:nvPr>
            <p:ph idx="1"/>
          </p:nvPr>
        </p:nvSpPr>
        <p:spPr bwMode="auto">
          <a:xfrm>
            <a:off x="2592925" y="1490368"/>
            <a:ext cx="7811328" cy="465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first seven vertebrae in the spinal column constitute the cervical spine. The first two, atlas and axis are quite unique while the third to the seventh have great similarity.</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Hassel and Farman (1995)-developed a system of skeletal maturation determination using the cervical vertebrae. The shapes </a:t>
            </a:r>
            <a:r>
              <a:rPr lang="en-US" altLang="en-US" sz="2400" dirty="0">
                <a:solidFill>
                  <a:schemeClr val="tx1"/>
                </a:solidFill>
                <a:latin typeface="Times New Roman" panose="02020603050405020304" pitchFamily="18" charset="0"/>
                <a:cs typeface="Times New Roman" panose="02020603050405020304" pitchFamily="18" charset="0"/>
              </a:rPr>
              <a:t>of cervical vertebrae were seen to differ at each level of skeletal development.</a:t>
            </a: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856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B1B0-91A9-4FCB-BF89-EC2DBF6643FD}"/>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42B23E8C-3009-4345-B5A8-C1A579D925E7}"/>
              </a:ext>
            </a:extLst>
          </p:cNvPr>
          <p:cNvSpPr>
            <a:spLocks noGrp="1" noChangeArrowheads="1"/>
          </p:cNvSpPr>
          <p:nvPr>
            <p:ph idx="1"/>
          </p:nvPr>
        </p:nvSpPr>
        <p:spPr bwMode="auto">
          <a:xfrm>
            <a:off x="1624400" y="2059329"/>
            <a:ext cx="9880212" cy="465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shape of the cervical vertebrae C2,C3 and C4 were seen to differ at each level of skeletal maturity.</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Shapes of vertebral bodies of C3 C4 changed some what from wedge shape to rectangular followed by square shape. In addition they become taller as maturity progressed. The inferior vertebral borders were flat when immature and concave when mature.</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Hassel  and Farman have put forward six stages in the vertebral development</a:t>
            </a:r>
            <a:r>
              <a:rPr kumimoji="0" lang="en-US" altLang="en-US" sz="2400" b="0" i="0" u="none" strike="noStrike" cap="none" normalizeH="0" baseline="0" dirty="0">
                <a:ln>
                  <a:noFill/>
                </a:ln>
                <a:solidFill>
                  <a:schemeClr val="tx1"/>
                </a:solidFill>
                <a:effectLst/>
                <a:latin typeface="&amp;quot"/>
                <a:cs typeface="Times New Roman" panose="02020603050405020304" pitchFamily="18" charset="0"/>
              </a:rPr>
              <a:t>.</a:t>
            </a: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803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4155" y="801579"/>
            <a:ext cx="9260115" cy="1103091"/>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387418"/>
              </p:ext>
            </p:extLst>
          </p:nvPr>
        </p:nvGraphicFramePr>
        <p:xfrm>
          <a:off x="2605206" y="2384692"/>
          <a:ext cx="8127999" cy="3302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35478058"/>
                    </a:ext>
                  </a:extLst>
                </a:gridCol>
                <a:gridCol w="2709333">
                  <a:extLst>
                    <a:ext uri="{9D8B030D-6E8A-4147-A177-3AD203B41FA5}">
                      <a16:colId xmlns:a16="http://schemas.microsoft.com/office/drawing/2014/main" val="3652206149"/>
                    </a:ext>
                  </a:extLst>
                </a:gridCol>
                <a:gridCol w="2709333">
                  <a:extLst>
                    <a:ext uri="{9D8B030D-6E8A-4147-A177-3AD203B41FA5}">
                      <a16:colId xmlns:a16="http://schemas.microsoft.com/office/drawing/2014/main" val="3828276593"/>
                    </a:ext>
                  </a:extLst>
                </a:gridCol>
              </a:tblGrid>
              <a:tr h="370840">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extLst>
                  <a:ext uri="{0D108BD9-81ED-4DB2-BD59-A6C34878D82A}">
                    <a16:rowId xmlns:a16="http://schemas.microsoft.com/office/drawing/2014/main" val="3303900876"/>
                  </a:ext>
                </a:extLst>
              </a:tr>
              <a:tr h="6291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rPr>
                        <a:t>Different methods of growth </a:t>
                      </a:r>
                      <a:r>
                        <a:rPr kumimoji="0" lang="en-US" altLang="en-US" sz="1800" b="0" i="0" u="none" strike="noStrike" cap="none" normalizeH="0" baseline="0" dirty="0" err="1" smtClean="0">
                          <a:ln>
                            <a:noFill/>
                          </a:ln>
                          <a:effectLst/>
                          <a:latin typeface="Times New Roman" panose="02020603050405020304" pitchFamily="18" charset="0"/>
                          <a:cs typeface="Times New Roman" panose="02020603050405020304" pitchFamily="18" charset="0"/>
                        </a:rPr>
                        <a:t>assesment</a:t>
                      </a:r>
                      <a:endPar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a:tc>
                <a:tc>
                  <a:txBody>
                    <a:bodyPr/>
                    <a:lstStyle/>
                    <a:p>
                      <a:r>
                        <a:rPr lang="en-US" dirty="0" smtClean="0"/>
                        <a:t>NICE TO KNOW</a:t>
                      </a:r>
                      <a:endParaRPr lang="en-US" dirty="0"/>
                    </a:p>
                  </a:txBody>
                  <a:tcPr/>
                </a:tc>
                <a:extLst>
                  <a:ext uri="{0D108BD9-81ED-4DB2-BD59-A6C34878D82A}">
                    <a16:rowId xmlns:a16="http://schemas.microsoft.com/office/drawing/2014/main" val="4062821912"/>
                  </a:ext>
                </a:extLst>
              </a:tr>
              <a:tr h="37084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rPr>
                        <a:t>Requirement of an ideal maturity indicator</a:t>
                      </a:r>
                    </a:p>
                  </a:txBody>
                  <a:tcPr/>
                </a:tc>
                <a:tc>
                  <a:txBody>
                    <a:bodyPr/>
                    <a:lstStyle/>
                    <a:p>
                      <a:r>
                        <a:rPr lang="en-US" dirty="0" smtClean="0"/>
                        <a:t>COGNITIVE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DESIRE TO KNOW</a:t>
                      </a:r>
                    </a:p>
                  </a:txBody>
                  <a:tcPr/>
                </a:tc>
                <a:extLst>
                  <a:ext uri="{0D108BD9-81ED-4DB2-BD59-A6C34878D82A}">
                    <a16:rowId xmlns:a16="http://schemas.microsoft.com/office/drawing/2014/main" val="154517178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rPr>
                        <a:t>Skeletal maturity indicators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PSYCHOMOTOR</a:t>
                      </a:r>
                    </a:p>
                    <a:p>
                      <a:endParaRPr lang="en-US" dirty="0"/>
                    </a:p>
                  </a:txBody>
                  <a:tcPr/>
                </a:tc>
                <a:tc>
                  <a:txBody>
                    <a:bodyPr/>
                    <a:lstStyle/>
                    <a:p>
                      <a:r>
                        <a:rPr lang="en-US" dirty="0" smtClean="0"/>
                        <a:t>NICE</a:t>
                      </a:r>
                      <a:r>
                        <a:rPr lang="en-US" baseline="0" dirty="0" smtClean="0"/>
                        <a:t> TO </a:t>
                      </a:r>
                      <a:r>
                        <a:rPr lang="en-US" dirty="0" smtClean="0"/>
                        <a:t>KNOW</a:t>
                      </a:r>
                      <a:endParaRPr lang="en-US" dirty="0"/>
                    </a:p>
                  </a:txBody>
                  <a:tcPr/>
                </a:tc>
                <a:extLst>
                  <a:ext uri="{0D108BD9-81ED-4DB2-BD59-A6C34878D82A}">
                    <a16:rowId xmlns:a16="http://schemas.microsoft.com/office/drawing/2014/main" val="21855685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rPr>
                        <a:t>Hand wrist radiograph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PSYCHOMOTOR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837034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effectLst/>
                          <a:latin typeface="Times New Roman" panose="02020603050405020304" pitchFamily="18" charset="0"/>
                          <a:cs typeface="Times New Roman" panose="02020603050405020304" pitchFamily="18" charset="0"/>
                        </a:rPr>
                        <a:t>Cervical vertebrae maturation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PSYCHOMOTOR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2139837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7DF1-D0E4-47E9-AFC7-291003FBE095}"/>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A095C7E8-8960-4A02-9E0E-80A7BA174CE4}"/>
              </a:ext>
            </a:extLst>
          </p:cNvPr>
          <p:cNvSpPr>
            <a:spLocks noGrp="1" noChangeArrowheads="1"/>
          </p:cNvSpPr>
          <p:nvPr>
            <p:ph idx="1"/>
          </p:nvPr>
        </p:nvSpPr>
        <p:spPr bwMode="auto">
          <a:xfrm>
            <a:off x="1666240" y="1141983"/>
            <a:ext cx="6695439" cy="562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7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INITIATION -</a:t>
            </a:r>
            <a:r>
              <a:rPr kumimoji="0" lang="en-US" altLang="en-US" sz="1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this stage, adolescent growth was just beginning and 80% to 100% of adolescent growth remains.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Inferior borders of C2, C3, and C4 were flat at this stage. The vertebrae were wedge shaped, and the superior vertebral borders were tapered from posterior to anterior</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9907B7C-5DD6-4DC7-8F86-62ECA27BA321}"/>
              </a:ext>
            </a:extLst>
          </p:cNvPr>
          <p:cNvPicPr>
            <a:picLocks noChangeAspect="1"/>
          </p:cNvPicPr>
          <p:nvPr/>
        </p:nvPicPr>
        <p:blipFill rotWithShape="1">
          <a:blip r:embed="rId2">
            <a:extLst>
              <a:ext uri="{28A0092B-C50C-407E-A947-70E740481C1C}">
                <a14:useLocalDpi xmlns:a14="http://schemas.microsoft.com/office/drawing/2010/main" val="0"/>
              </a:ext>
            </a:extLst>
          </a:blip>
          <a:srcRect l="18516" t="38304" r="70703" b="36530"/>
          <a:stretch/>
        </p:blipFill>
        <p:spPr>
          <a:xfrm>
            <a:off x="8804493" y="2487950"/>
            <a:ext cx="2546131" cy="2757701"/>
          </a:xfrm>
          <a:prstGeom prst="rect">
            <a:avLst/>
          </a:prstGeom>
        </p:spPr>
      </p:pic>
    </p:spTree>
    <p:extLst>
      <p:ext uri="{BB962C8B-B14F-4D97-AF65-F5344CB8AC3E}">
        <p14:creationId xmlns:p14="http://schemas.microsoft.com/office/powerpoint/2010/main" val="127510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E46D-6961-452C-8D2C-97B8AF3C44C6}"/>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6191C3D7-D8DE-492F-AF75-8DF411400E25}"/>
              </a:ext>
            </a:extLst>
          </p:cNvPr>
          <p:cNvSpPr>
            <a:spLocks noGrp="1" noChangeArrowheads="1"/>
          </p:cNvSpPr>
          <p:nvPr>
            <p:ph idx="1"/>
          </p:nvPr>
        </p:nvSpPr>
        <p:spPr bwMode="auto">
          <a:xfrm>
            <a:off x="2095500" y="920871"/>
            <a:ext cx="6245860" cy="585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4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ACCELERATION- </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r>
            <a:br>
              <a:rPr kumimoji="0" lang="en-US" altLang="en-US" sz="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Growth acceleration was beginning at this stage, with 65% to 85% of adolescent growth remains. </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r>
            <a:br>
              <a:rPr kumimoji="0" lang="en-US" altLang="en-US" sz="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Concavities were developing in the inferior borders of C2 and C3. The inferior border of C4 was flat. The bodies of C3 and C4 were nearly rectangular in shape.</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rPr>
              <a:t/>
            </a:r>
            <a:br>
              <a:rPr kumimoji="0" lang="en-US" altLang="en-US" sz="8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pic>
        <p:nvPicPr>
          <p:cNvPr id="5" name="Picture 4">
            <a:extLst>
              <a:ext uri="{FF2B5EF4-FFF2-40B4-BE49-F238E27FC236}">
                <a16:creationId xmlns:a16="http://schemas.microsoft.com/office/drawing/2014/main" id="{A40B1491-AD37-4130-A621-28CEB2C2E035}"/>
              </a:ext>
            </a:extLst>
          </p:cNvPr>
          <p:cNvPicPr>
            <a:picLocks noChangeAspect="1"/>
          </p:cNvPicPr>
          <p:nvPr/>
        </p:nvPicPr>
        <p:blipFill rotWithShape="1">
          <a:blip r:embed="rId2">
            <a:extLst>
              <a:ext uri="{28A0092B-C50C-407E-A947-70E740481C1C}">
                <a14:useLocalDpi xmlns:a14="http://schemas.microsoft.com/office/drawing/2010/main" val="0"/>
              </a:ext>
            </a:extLst>
          </a:blip>
          <a:srcRect l="35078" t="37541" r="55078" b="37708"/>
          <a:stretch/>
        </p:blipFill>
        <p:spPr>
          <a:xfrm>
            <a:off x="8845075" y="2180272"/>
            <a:ext cx="2502849" cy="2919991"/>
          </a:xfrm>
          <a:prstGeom prst="rect">
            <a:avLst/>
          </a:prstGeom>
        </p:spPr>
      </p:pic>
    </p:spTree>
    <p:extLst>
      <p:ext uri="{BB962C8B-B14F-4D97-AF65-F5344CB8AC3E}">
        <p14:creationId xmlns:p14="http://schemas.microsoft.com/office/powerpoint/2010/main" val="394382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7B09-CEEF-4DC7-8A92-C135E004ADA2}"/>
              </a:ext>
            </a:extLst>
          </p:cNvPr>
          <p:cNvSpPr>
            <a:spLocks noGrp="1"/>
          </p:cNvSpPr>
          <p:nvPr>
            <p:ph type="title"/>
          </p:nvPr>
        </p:nvSpPr>
        <p:spPr/>
        <p:txBody>
          <a:bodyPr/>
          <a:lstStyle/>
          <a:p>
            <a:endParaRPr lang="en-US" dirty="0"/>
          </a:p>
        </p:txBody>
      </p:sp>
      <p:sp>
        <p:nvSpPr>
          <p:cNvPr id="4" name="Rectangle 1">
            <a:extLst>
              <a:ext uri="{FF2B5EF4-FFF2-40B4-BE49-F238E27FC236}">
                <a16:creationId xmlns:a16="http://schemas.microsoft.com/office/drawing/2014/main" id="{BF1CD753-40BC-4154-A5E1-06F82A101279}"/>
              </a:ext>
            </a:extLst>
          </p:cNvPr>
          <p:cNvSpPr>
            <a:spLocks noGrp="1" noChangeArrowheads="1"/>
          </p:cNvSpPr>
          <p:nvPr>
            <p:ph idx="1"/>
          </p:nvPr>
        </p:nvSpPr>
        <p:spPr bwMode="auto">
          <a:xfrm>
            <a:off x="1717040" y="1392039"/>
            <a:ext cx="7673843" cy="539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400" b="0" i="0" u="none" strike="noStrike" cap="none" normalizeH="0" baseline="0" dirty="0">
                <a:ln>
                  <a:noFill/>
                </a:ln>
                <a:solidFill>
                  <a:schemeClr val="accent1">
                    <a:lumMod val="60000"/>
                    <a:lumOff val="40000"/>
                  </a:schemeClr>
                </a:solidFill>
                <a:effectLst/>
                <a:latin typeface="&amp;quot"/>
                <a:cs typeface="Times New Roman" panose="02020603050405020304" pitchFamily="18" charset="0"/>
              </a:rPr>
              <a:t>TRANSITION-</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Adolescent growth was still accelerating at this stage toward peak height velocity, with 25% to 65% of adolescent growth remaining.</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 Distinct concavities were seen in the inferior borders of C2 and C3.</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A concavity was beginning to develop in the inferior border of C4. The bodies of C3 and C4 were rectangular in shape</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rPr>
              <a:t/>
            </a:r>
            <a:br>
              <a:rPr kumimoji="0" lang="en-US" altLang="en-US" sz="8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pic>
        <p:nvPicPr>
          <p:cNvPr id="5" name="Picture 4">
            <a:extLst>
              <a:ext uri="{FF2B5EF4-FFF2-40B4-BE49-F238E27FC236}">
                <a16:creationId xmlns:a16="http://schemas.microsoft.com/office/drawing/2014/main" id="{7FEAA72E-7975-4EB0-A6A4-19C1B734F73F}"/>
              </a:ext>
            </a:extLst>
          </p:cNvPr>
          <p:cNvPicPr>
            <a:picLocks noChangeAspect="1"/>
          </p:cNvPicPr>
          <p:nvPr/>
        </p:nvPicPr>
        <p:blipFill rotWithShape="1">
          <a:blip r:embed="rId2">
            <a:extLst>
              <a:ext uri="{28A0092B-C50C-407E-A947-70E740481C1C}">
                <a14:useLocalDpi xmlns:a14="http://schemas.microsoft.com/office/drawing/2010/main" val="0"/>
              </a:ext>
            </a:extLst>
          </a:blip>
          <a:srcRect l="48438" t="36867" r="38828" b="38045"/>
          <a:stretch/>
        </p:blipFill>
        <p:spPr>
          <a:xfrm>
            <a:off x="9390883" y="2753995"/>
            <a:ext cx="2646671" cy="2419350"/>
          </a:xfrm>
          <a:prstGeom prst="rect">
            <a:avLst/>
          </a:prstGeom>
        </p:spPr>
      </p:pic>
    </p:spTree>
    <p:extLst>
      <p:ext uri="{BB962C8B-B14F-4D97-AF65-F5344CB8AC3E}">
        <p14:creationId xmlns:p14="http://schemas.microsoft.com/office/powerpoint/2010/main" val="189099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10C5-920F-4D63-BB9D-0037874C66D6}"/>
              </a:ext>
            </a:extLst>
          </p:cNvPr>
          <p:cNvSpPr>
            <a:spLocks noGrp="1"/>
          </p:cNvSpPr>
          <p:nvPr>
            <p:ph type="title"/>
          </p:nvPr>
        </p:nvSpPr>
        <p:spPr/>
        <p:txBody>
          <a:bodyPr/>
          <a:lstStyle/>
          <a:p>
            <a:endParaRPr lang="en-US" dirty="0"/>
          </a:p>
        </p:txBody>
      </p:sp>
      <p:sp>
        <p:nvSpPr>
          <p:cNvPr id="4" name="Rectangle 1">
            <a:extLst>
              <a:ext uri="{FF2B5EF4-FFF2-40B4-BE49-F238E27FC236}">
                <a16:creationId xmlns:a16="http://schemas.microsoft.com/office/drawing/2014/main" id="{D4018F5A-25E5-4C9C-9E39-C0D59AE768F9}"/>
              </a:ext>
            </a:extLst>
          </p:cNvPr>
          <p:cNvSpPr>
            <a:spLocks noGrp="1" noChangeArrowheads="1"/>
          </p:cNvSpPr>
          <p:nvPr>
            <p:ph idx="1"/>
          </p:nvPr>
        </p:nvSpPr>
        <p:spPr bwMode="auto">
          <a:xfrm>
            <a:off x="2592925" y="1350502"/>
            <a:ext cx="5707407" cy="539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400" b="0" i="0" u="none" strike="noStrike" cap="none" normalizeH="0" baseline="0" dirty="0">
                <a:ln>
                  <a:noFill/>
                </a:ln>
                <a:solidFill>
                  <a:schemeClr val="accent1">
                    <a:lumMod val="60000"/>
                    <a:lumOff val="40000"/>
                  </a:schemeClr>
                </a:solidFill>
                <a:effectLst/>
                <a:latin typeface="&amp;quot"/>
                <a:cs typeface="Times New Roman" panose="02020603050405020304" pitchFamily="18" charset="0"/>
              </a:rPr>
              <a:t>DECELERATION-</a:t>
            </a: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 </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    Adolescent growth began to decelerate dramatically at this stage,  10% to 25% of adolescent growth .</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 Distinct concavities were seen in the inferior borders of C2, C3, and C4. The vertebral bodies of C3 and C4 were becoming more square in shape .</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rPr>
              <a:t/>
            </a:r>
            <a:br>
              <a:rPr kumimoji="0" lang="en-US" altLang="en-US" sz="8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endParaRPr>
          </a:p>
        </p:txBody>
      </p:sp>
      <p:pic>
        <p:nvPicPr>
          <p:cNvPr id="5" name="Picture 4">
            <a:extLst>
              <a:ext uri="{FF2B5EF4-FFF2-40B4-BE49-F238E27FC236}">
                <a16:creationId xmlns:a16="http://schemas.microsoft.com/office/drawing/2014/main" id="{5915ECB1-1A88-419B-87DE-41637A42157A}"/>
              </a:ext>
            </a:extLst>
          </p:cNvPr>
          <p:cNvPicPr>
            <a:picLocks noChangeAspect="1"/>
          </p:cNvPicPr>
          <p:nvPr/>
        </p:nvPicPr>
        <p:blipFill rotWithShape="1">
          <a:blip r:embed="rId2">
            <a:extLst>
              <a:ext uri="{28A0092B-C50C-407E-A947-70E740481C1C}">
                <a14:useLocalDpi xmlns:a14="http://schemas.microsoft.com/office/drawing/2010/main" val="0"/>
              </a:ext>
            </a:extLst>
          </a:blip>
          <a:srcRect l="49325" t="61302" r="38055" b="4594"/>
          <a:stretch/>
        </p:blipFill>
        <p:spPr>
          <a:xfrm>
            <a:off x="9159336" y="2578369"/>
            <a:ext cx="2345276" cy="2940613"/>
          </a:xfrm>
          <a:prstGeom prst="rect">
            <a:avLst/>
          </a:prstGeom>
        </p:spPr>
      </p:pic>
    </p:spTree>
    <p:extLst>
      <p:ext uri="{BB962C8B-B14F-4D97-AF65-F5344CB8AC3E}">
        <p14:creationId xmlns:p14="http://schemas.microsoft.com/office/powerpoint/2010/main" val="49492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B3C9-C671-485D-9FC0-540FF955ED38}"/>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B6CCCFB6-96A8-4A71-8ADB-F525A57850A4}"/>
              </a:ext>
            </a:extLst>
          </p:cNvPr>
          <p:cNvSpPr>
            <a:spLocks noGrp="1" noChangeArrowheads="1"/>
          </p:cNvSpPr>
          <p:nvPr>
            <p:ph idx="1"/>
          </p:nvPr>
        </p:nvSpPr>
        <p:spPr bwMode="auto">
          <a:xfrm>
            <a:off x="2722880" y="1535168"/>
            <a:ext cx="5826581" cy="539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400" b="0" i="0" u="none" strike="noStrike" cap="none" normalizeH="0" baseline="0" dirty="0">
                <a:ln>
                  <a:noFill/>
                </a:ln>
                <a:solidFill>
                  <a:schemeClr val="accent1">
                    <a:lumMod val="60000"/>
                    <a:lumOff val="40000"/>
                  </a:schemeClr>
                </a:solidFill>
                <a:effectLst/>
                <a:latin typeface="&amp;quot"/>
                <a:cs typeface="Times New Roman" panose="02020603050405020304" pitchFamily="18" charset="0"/>
              </a:rPr>
              <a:t>MATURATION-</a:t>
            </a: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  </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Final maturation of the vertebrae took place during this stage, with 5% to 10% of adolescent growth expected. </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More accentuated concavities were seen in the inferior borders of C2, C3, and C4. The bodies of C3 and C4 were nearly  square in shape.</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rPr>
              <a:t/>
            </a:r>
            <a:br>
              <a:rPr kumimoji="0" lang="en-US" altLang="en-US" sz="8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pic>
        <p:nvPicPr>
          <p:cNvPr id="5" name="Picture 4">
            <a:extLst>
              <a:ext uri="{FF2B5EF4-FFF2-40B4-BE49-F238E27FC236}">
                <a16:creationId xmlns:a16="http://schemas.microsoft.com/office/drawing/2014/main" id="{9C5A2DD7-8375-447C-ABB2-B5118836ED62}"/>
              </a:ext>
            </a:extLst>
          </p:cNvPr>
          <p:cNvPicPr>
            <a:picLocks noChangeAspect="1"/>
          </p:cNvPicPr>
          <p:nvPr/>
        </p:nvPicPr>
        <p:blipFill rotWithShape="1">
          <a:blip r:embed="rId2">
            <a:extLst>
              <a:ext uri="{28A0092B-C50C-407E-A947-70E740481C1C}">
                <a14:useLocalDpi xmlns:a14="http://schemas.microsoft.com/office/drawing/2010/main" val="0"/>
              </a:ext>
            </a:extLst>
          </a:blip>
          <a:srcRect l="35156" t="62628" r="53047" b="5550"/>
          <a:stretch/>
        </p:blipFill>
        <p:spPr>
          <a:xfrm>
            <a:off x="9003982" y="2579955"/>
            <a:ext cx="2641918" cy="3306773"/>
          </a:xfrm>
          <a:prstGeom prst="rect">
            <a:avLst/>
          </a:prstGeom>
        </p:spPr>
      </p:pic>
    </p:spTree>
    <p:extLst>
      <p:ext uri="{BB962C8B-B14F-4D97-AF65-F5344CB8AC3E}">
        <p14:creationId xmlns:p14="http://schemas.microsoft.com/office/powerpoint/2010/main" val="241536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7D18-DA46-4DC9-8A07-1B988879B1C1}"/>
              </a:ext>
            </a:extLst>
          </p:cNvPr>
          <p:cNvSpPr>
            <a:spLocks noGrp="1"/>
          </p:cNvSpPr>
          <p:nvPr>
            <p:ph type="title"/>
          </p:nvPr>
        </p:nvSpPr>
        <p:spPr/>
        <p:txBody>
          <a:bodyPr/>
          <a:lstStyle/>
          <a:p>
            <a:endParaRPr lang="en-US" dirty="0"/>
          </a:p>
        </p:txBody>
      </p:sp>
      <p:sp>
        <p:nvSpPr>
          <p:cNvPr id="4" name="Rectangle 1">
            <a:extLst>
              <a:ext uri="{FF2B5EF4-FFF2-40B4-BE49-F238E27FC236}">
                <a16:creationId xmlns:a16="http://schemas.microsoft.com/office/drawing/2014/main" id="{9BA8A3F0-9C3F-4964-ABF8-2143212FFE28}"/>
              </a:ext>
            </a:extLst>
          </p:cNvPr>
          <p:cNvSpPr>
            <a:spLocks noGrp="1" noChangeArrowheads="1"/>
          </p:cNvSpPr>
          <p:nvPr>
            <p:ph idx="1"/>
          </p:nvPr>
        </p:nvSpPr>
        <p:spPr bwMode="auto">
          <a:xfrm>
            <a:off x="1767840" y="1627501"/>
            <a:ext cx="7071359" cy="484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a:ln>
                <a:noFill/>
              </a:ln>
              <a:solidFill>
                <a:schemeClr val="accent1">
                  <a:lumMod val="60000"/>
                  <a:lumOff val="40000"/>
                </a:schemeClr>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2400" b="0" i="0" u="none" strike="noStrike" cap="none" normalizeH="0" baseline="0" dirty="0">
                <a:ln>
                  <a:noFill/>
                </a:ln>
                <a:solidFill>
                  <a:schemeClr val="accent1">
                    <a:lumMod val="60000"/>
                    <a:lumOff val="40000"/>
                  </a:schemeClr>
                </a:solidFill>
                <a:effectLst/>
                <a:latin typeface="&amp;quot"/>
                <a:cs typeface="Times New Roman" panose="02020603050405020304" pitchFamily="18" charset="0"/>
              </a:rPr>
              <a:t>COMPLETION-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Growth was considered to be complete at this stage. </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Little or no adolescent growth was expected. </a:t>
            </a:r>
            <a:endParaRPr kumimoji="0" lang="en-US" altLang="en-US" sz="1800" b="0" i="0" u="none" strike="noStrike" cap="none" normalizeH="0" baseline="0" dirty="0">
              <a:ln>
                <a:noFill/>
              </a:ln>
              <a:solidFill>
                <a:srgbClr val="002060"/>
              </a:solidFill>
              <a:effectLst/>
              <a:latin typeface="&amp;quot"/>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rgbClr val="002060"/>
                </a:solidFill>
                <a:effectLst/>
                <a:latin typeface="&amp;quot"/>
                <a:cs typeface="Times New Roman" panose="02020603050405020304" pitchFamily="18" charset="0"/>
              </a:rPr>
              <a:t>Deep concavities were seen in the inferior borders of C2, C3, and C4. The bodies of C3 and C4 were square or were greater in vertical dimension than in horizontal dimension.</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rgbClr val="002060"/>
                </a:solidFill>
                <a:effectLst/>
              </a:rPr>
              <a:t/>
            </a:r>
            <a:br>
              <a:rPr kumimoji="0" lang="en-US" altLang="en-US" sz="800" b="0" i="0" u="none" strike="noStrike" cap="none" normalizeH="0" baseline="0" dirty="0">
                <a:ln>
                  <a:noFill/>
                </a:ln>
                <a:solidFill>
                  <a:srgbClr val="002060"/>
                </a:solidFill>
                <a:effectLst/>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sp>
        <p:nvSpPr>
          <p:cNvPr id="3" name="Rectangle 1">
            <a:extLst>
              <a:ext uri="{FF2B5EF4-FFF2-40B4-BE49-F238E27FC236}">
                <a16:creationId xmlns:a16="http://schemas.microsoft.com/office/drawing/2014/main" id="{9B94045C-CE1B-4A82-8245-5B98B52CAB4D}"/>
              </a:ext>
            </a:extLst>
          </p:cNvPr>
          <p:cNvSpPr>
            <a:spLocks noChangeArrowheads="1"/>
          </p:cNvSpPr>
          <p:nvPr/>
        </p:nvSpPr>
        <p:spPr bwMode="auto">
          <a:xfrm>
            <a:off x="2225040" y="3324572"/>
            <a:ext cx="74996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0000"/>
                </a:solidFill>
                <a:effectLst/>
              </a:rPr>
              <a:t/>
            </a:r>
            <a:br>
              <a:rPr kumimoji="0" lang="en-US" altLang="en-US" sz="800" b="0" i="0" u="none" strike="noStrike" cap="none" normalizeH="0" baseline="0" dirty="0">
                <a:ln>
                  <a:noFill/>
                </a:ln>
                <a:solidFill>
                  <a:srgbClr val="FF0000"/>
                </a:solidFill>
                <a:effectLst/>
              </a:rPr>
            </a:b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A94B380F-84C4-4E45-B216-BA0AA6ACF257}"/>
              </a:ext>
            </a:extLst>
          </p:cNvPr>
          <p:cNvPicPr>
            <a:picLocks noChangeAspect="1"/>
          </p:cNvPicPr>
          <p:nvPr/>
        </p:nvPicPr>
        <p:blipFill rotWithShape="1">
          <a:blip r:embed="rId2">
            <a:extLst>
              <a:ext uri="{28A0092B-C50C-407E-A947-70E740481C1C}">
                <a14:useLocalDpi xmlns:a14="http://schemas.microsoft.com/office/drawing/2010/main" val="0"/>
              </a:ext>
            </a:extLst>
          </a:blip>
          <a:srcRect l="18250" t="61617" r="69297" b="4035"/>
          <a:stretch/>
        </p:blipFill>
        <p:spPr>
          <a:xfrm>
            <a:off x="9134283" y="2196419"/>
            <a:ext cx="2896188" cy="3706541"/>
          </a:xfrm>
          <a:prstGeom prst="rect">
            <a:avLst/>
          </a:prstGeom>
        </p:spPr>
      </p:pic>
    </p:spTree>
    <p:extLst>
      <p:ext uri="{BB962C8B-B14F-4D97-AF65-F5344CB8AC3E}">
        <p14:creationId xmlns:p14="http://schemas.microsoft.com/office/powerpoint/2010/main" val="9163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6D8E-661A-4C0F-B421-0DD06EBBAE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5F4F8D-62FF-44DC-BF6F-1D6F657E01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14" t="3277" r="26820"/>
          <a:stretch/>
        </p:blipFill>
        <p:spPr>
          <a:xfrm>
            <a:off x="2354800" y="504825"/>
            <a:ext cx="8522750" cy="6055360"/>
          </a:xfrm>
        </p:spPr>
      </p:pic>
    </p:spTree>
    <p:extLst>
      <p:ext uri="{BB962C8B-B14F-4D97-AF65-F5344CB8AC3E}">
        <p14:creationId xmlns:p14="http://schemas.microsoft.com/office/powerpoint/2010/main" val="76552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48BB-287C-4C3B-B3A7-95AA435507EE}"/>
              </a:ext>
            </a:extLst>
          </p:cNvPr>
          <p:cNvSpPr>
            <a:spLocks noGrp="1"/>
          </p:cNvSpPr>
          <p:nvPr>
            <p:ph type="title"/>
          </p:nvPr>
        </p:nvSpPr>
        <p:spPr/>
        <p:txBody>
          <a:bodyPr/>
          <a:lstStyle/>
          <a:p>
            <a:pPr algn="ctr"/>
            <a:r>
              <a:rPr lang="en-US" u="sng" dirty="0">
                <a:solidFill>
                  <a:schemeClr val="accent1">
                    <a:lumMod val="60000"/>
                    <a:lumOff val="40000"/>
                  </a:schemeClr>
                </a:solidFill>
                <a:latin typeface="Times New Roman" panose="02020603050405020304" pitchFamily="18" charset="0"/>
                <a:cs typeface="Times New Roman" panose="02020603050405020304" pitchFamily="18" charset="0"/>
              </a:rPr>
              <a:t>Tooth mineralization as an indicator of skeletal maturity</a:t>
            </a:r>
          </a:p>
        </p:txBody>
      </p:sp>
      <p:pic>
        <p:nvPicPr>
          <p:cNvPr id="5" name="Content Placeholder 4">
            <a:extLst>
              <a:ext uri="{FF2B5EF4-FFF2-40B4-BE49-F238E27FC236}">
                <a16:creationId xmlns:a16="http://schemas.microsoft.com/office/drawing/2014/main" id="{95D73DB9-CF2F-4962-80CB-513DC022F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225732" y="-544708"/>
            <a:ext cx="4946095" cy="9611665"/>
          </a:xfrm>
        </p:spPr>
      </p:pic>
    </p:spTree>
    <p:extLst>
      <p:ext uri="{BB962C8B-B14F-4D97-AF65-F5344CB8AC3E}">
        <p14:creationId xmlns:p14="http://schemas.microsoft.com/office/powerpoint/2010/main" val="202487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84BF-9A5B-4986-B9E5-7F6045DB8E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C3DF34-4EB5-42F5-9965-833392074D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5981"/>
          <a:stretch/>
        </p:blipFill>
        <p:spPr>
          <a:xfrm>
            <a:off x="1914525" y="283480"/>
            <a:ext cx="6343352" cy="1754866"/>
          </a:xfrm>
        </p:spPr>
      </p:pic>
      <p:pic>
        <p:nvPicPr>
          <p:cNvPr id="4" name="Picture 3">
            <a:extLst>
              <a:ext uri="{FF2B5EF4-FFF2-40B4-BE49-F238E27FC236}">
                <a16:creationId xmlns:a16="http://schemas.microsoft.com/office/drawing/2014/main" id="{8786AC42-4EAD-4AFA-B1A8-5DEFD53D7AA1}"/>
              </a:ext>
            </a:extLst>
          </p:cNvPr>
          <p:cNvPicPr>
            <a:picLocks noChangeAspect="1"/>
          </p:cNvPicPr>
          <p:nvPr/>
        </p:nvPicPr>
        <p:blipFill rotWithShape="1">
          <a:blip r:embed="rId2">
            <a:extLst>
              <a:ext uri="{28A0092B-C50C-407E-A947-70E740481C1C}">
                <a14:useLocalDpi xmlns:a14="http://schemas.microsoft.com/office/drawing/2010/main" val="0"/>
              </a:ext>
            </a:extLst>
          </a:blip>
          <a:srcRect t="13750" b="76944"/>
          <a:stretch/>
        </p:blipFill>
        <p:spPr>
          <a:xfrm>
            <a:off x="1955743" y="2805116"/>
            <a:ext cx="6302134" cy="1157284"/>
          </a:xfrm>
          <a:prstGeom prst="rect">
            <a:avLst/>
          </a:prstGeom>
        </p:spPr>
      </p:pic>
      <p:pic>
        <p:nvPicPr>
          <p:cNvPr id="7" name="Picture 6">
            <a:extLst>
              <a:ext uri="{FF2B5EF4-FFF2-40B4-BE49-F238E27FC236}">
                <a16:creationId xmlns:a16="http://schemas.microsoft.com/office/drawing/2014/main" id="{EB0F3EE2-B9B9-4B82-A868-C28F9DC65C9B}"/>
              </a:ext>
            </a:extLst>
          </p:cNvPr>
          <p:cNvPicPr>
            <a:picLocks noChangeAspect="1"/>
          </p:cNvPicPr>
          <p:nvPr/>
        </p:nvPicPr>
        <p:blipFill rotWithShape="1">
          <a:blip r:embed="rId2">
            <a:extLst>
              <a:ext uri="{28A0092B-C50C-407E-A947-70E740481C1C}">
                <a14:useLocalDpi xmlns:a14="http://schemas.microsoft.com/office/drawing/2010/main" val="0"/>
              </a:ext>
            </a:extLst>
          </a:blip>
          <a:srcRect t="22639" b="66250"/>
          <a:stretch/>
        </p:blipFill>
        <p:spPr>
          <a:xfrm>
            <a:off x="1955743" y="4991099"/>
            <a:ext cx="6302134" cy="1381829"/>
          </a:xfrm>
          <a:prstGeom prst="rect">
            <a:avLst/>
          </a:prstGeom>
        </p:spPr>
      </p:pic>
      <p:pic>
        <p:nvPicPr>
          <p:cNvPr id="9" name="Picture 8">
            <a:extLst>
              <a:ext uri="{FF2B5EF4-FFF2-40B4-BE49-F238E27FC236}">
                <a16:creationId xmlns:a16="http://schemas.microsoft.com/office/drawing/2014/main" id="{842B2F60-387A-4C7D-9A57-16154672CB05}"/>
              </a:ext>
            </a:extLst>
          </p:cNvPr>
          <p:cNvPicPr>
            <a:picLocks noChangeAspect="1"/>
          </p:cNvPicPr>
          <p:nvPr/>
        </p:nvPicPr>
        <p:blipFill rotWithShape="1">
          <a:blip r:embed="rId3">
            <a:extLst>
              <a:ext uri="{28A0092B-C50C-407E-A947-70E740481C1C}">
                <a14:useLocalDpi xmlns:a14="http://schemas.microsoft.com/office/drawing/2010/main" val="0"/>
              </a:ext>
            </a:extLst>
          </a:blip>
          <a:srcRect l="56495" t="4827" r="6318" b="76037"/>
          <a:stretch/>
        </p:blipFill>
        <p:spPr>
          <a:xfrm rot="16200000">
            <a:off x="9589694" y="113928"/>
            <a:ext cx="2030438" cy="2164527"/>
          </a:xfrm>
          <a:prstGeom prst="rect">
            <a:avLst/>
          </a:prstGeom>
        </p:spPr>
      </p:pic>
      <p:pic>
        <p:nvPicPr>
          <p:cNvPr id="11" name="Picture 10">
            <a:extLst>
              <a:ext uri="{FF2B5EF4-FFF2-40B4-BE49-F238E27FC236}">
                <a16:creationId xmlns:a16="http://schemas.microsoft.com/office/drawing/2014/main" id="{911BE283-D872-4787-A564-A4D53738EFC7}"/>
              </a:ext>
            </a:extLst>
          </p:cNvPr>
          <p:cNvPicPr>
            <a:picLocks noChangeAspect="1"/>
          </p:cNvPicPr>
          <p:nvPr/>
        </p:nvPicPr>
        <p:blipFill rotWithShape="1">
          <a:blip r:embed="rId3">
            <a:extLst>
              <a:ext uri="{28A0092B-C50C-407E-A947-70E740481C1C}">
                <a14:useLocalDpi xmlns:a14="http://schemas.microsoft.com/office/drawing/2010/main" val="0"/>
              </a:ext>
            </a:extLst>
          </a:blip>
          <a:srcRect l="58239" t="29843" r="5780" b="50001"/>
          <a:stretch/>
        </p:blipFill>
        <p:spPr>
          <a:xfrm rot="16200000">
            <a:off x="9610740" y="2388408"/>
            <a:ext cx="1988345" cy="2164528"/>
          </a:xfrm>
          <a:prstGeom prst="rect">
            <a:avLst/>
          </a:prstGeom>
        </p:spPr>
      </p:pic>
      <p:pic>
        <p:nvPicPr>
          <p:cNvPr id="13" name="Picture 12">
            <a:extLst>
              <a:ext uri="{FF2B5EF4-FFF2-40B4-BE49-F238E27FC236}">
                <a16:creationId xmlns:a16="http://schemas.microsoft.com/office/drawing/2014/main" id="{3B7F2318-9D75-44CC-BA29-4E2D06F93A61}"/>
              </a:ext>
            </a:extLst>
          </p:cNvPr>
          <p:cNvPicPr>
            <a:picLocks noChangeAspect="1"/>
          </p:cNvPicPr>
          <p:nvPr/>
        </p:nvPicPr>
        <p:blipFill rotWithShape="1">
          <a:blip r:embed="rId3">
            <a:extLst>
              <a:ext uri="{28A0092B-C50C-407E-A947-70E740481C1C}">
                <a14:useLocalDpi xmlns:a14="http://schemas.microsoft.com/office/drawing/2010/main" val="0"/>
              </a:ext>
            </a:extLst>
          </a:blip>
          <a:srcRect l="59223" t="55157" r="6014" b="27089"/>
          <a:stretch/>
        </p:blipFill>
        <p:spPr>
          <a:xfrm rot="16200000">
            <a:off x="9514408" y="4561407"/>
            <a:ext cx="2181007" cy="2164530"/>
          </a:xfrm>
          <a:prstGeom prst="rect">
            <a:avLst/>
          </a:prstGeom>
        </p:spPr>
      </p:pic>
    </p:spTree>
    <p:extLst>
      <p:ext uri="{BB962C8B-B14F-4D97-AF65-F5344CB8AC3E}">
        <p14:creationId xmlns:p14="http://schemas.microsoft.com/office/powerpoint/2010/main" val="401233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B665-BCB8-4964-B7FC-A6F3C61EA7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BB05F1B-9E6B-4C85-AC09-3F78AB0055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652" b="52169"/>
          <a:stretch/>
        </p:blipFill>
        <p:spPr>
          <a:xfrm>
            <a:off x="1638300" y="56976"/>
            <a:ext cx="6400402" cy="1790874"/>
          </a:xfrm>
        </p:spPr>
      </p:pic>
      <p:pic>
        <p:nvPicPr>
          <p:cNvPr id="7" name="Picture 6">
            <a:extLst>
              <a:ext uri="{FF2B5EF4-FFF2-40B4-BE49-F238E27FC236}">
                <a16:creationId xmlns:a16="http://schemas.microsoft.com/office/drawing/2014/main" id="{850C7E85-2012-4DFA-A875-6233E32F3C37}"/>
              </a:ext>
            </a:extLst>
          </p:cNvPr>
          <p:cNvPicPr>
            <a:picLocks noChangeAspect="1"/>
          </p:cNvPicPr>
          <p:nvPr/>
        </p:nvPicPr>
        <p:blipFill rotWithShape="1">
          <a:blip r:embed="rId2">
            <a:extLst>
              <a:ext uri="{28A0092B-C50C-407E-A947-70E740481C1C}">
                <a14:useLocalDpi xmlns:a14="http://schemas.microsoft.com/office/drawing/2010/main" val="0"/>
              </a:ext>
            </a:extLst>
          </a:blip>
          <a:srcRect t="47566" b="35556"/>
          <a:stretch/>
        </p:blipFill>
        <p:spPr>
          <a:xfrm>
            <a:off x="1619250" y="2291159"/>
            <a:ext cx="6400401" cy="2131786"/>
          </a:xfrm>
          <a:prstGeom prst="rect">
            <a:avLst/>
          </a:prstGeom>
        </p:spPr>
      </p:pic>
      <p:pic>
        <p:nvPicPr>
          <p:cNvPr id="9" name="Picture 8">
            <a:extLst>
              <a:ext uri="{FF2B5EF4-FFF2-40B4-BE49-F238E27FC236}">
                <a16:creationId xmlns:a16="http://schemas.microsoft.com/office/drawing/2014/main" id="{B5B30CE5-83C8-459E-A7C3-62C2780DE3D3}"/>
              </a:ext>
            </a:extLst>
          </p:cNvPr>
          <p:cNvPicPr>
            <a:picLocks noChangeAspect="1"/>
          </p:cNvPicPr>
          <p:nvPr/>
        </p:nvPicPr>
        <p:blipFill rotWithShape="1">
          <a:blip r:embed="rId2">
            <a:extLst>
              <a:ext uri="{28A0092B-C50C-407E-A947-70E740481C1C}">
                <a14:useLocalDpi xmlns:a14="http://schemas.microsoft.com/office/drawing/2010/main" val="0"/>
              </a:ext>
            </a:extLst>
          </a:blip>
          <a:srcRect t="63749" b="22362"/>
          <a:stretch/>
        </p:blipFill>
        <p:spPr>
          <a:xfrm>
            <a:off x="1638300" y="4809104"/>
            <a:ext cx="6400400" cy="1754221"/>
          </a:xfrm>
          <a:prstGeom prst="rect">
            <a:avLst/>
          </a:prstGeom>
        </p:spPr>
      </p:pic>
      <p:pic>
        <p:nvPicPr>
          <p:cNvPr id="11" name="Picture 10">
            <a:extLst>
              <a:ext uri="{FF2B5EF4-FFF2-40B4-BE49-F238E27FC236}">
                <a16:creationId xmlns:a16="http://schemas.microsoft.com/office/drawing/2014/main" id="{40F4A73C-9DD6-4809-9C52-F95E197BC031}"/>
              </a:ext>
            </a:extLst>
          </p:cNvPr>
          <p:cNvPicPr>
            <a:picLocks noChangeAspect="1"/>
          </p:cNvPicPr>
          <p:nvPr/>
        </p:nvPicPr>
        <p:blipFill rotWithShape="1">
          <a:blip r:embed="rId3">
            <a:extLst>
              <a:ext uri="{28A0092B-C50C-407E-A947-70E740481C1C}">
                <a14:useLocalDpi xmlns:a14="http://schemas.microsoft.com/office/drawing/2010/main" val="0"/>
              </a:ext>
            </a:extLst>
          </a:blip>
          <a:srcRect l="59791" t="80287" r="5452" b="4056"/>
          <a:stretch/>
        </p:blipFill>
        <p:spPr>
          <a:xfrm rot="16200000">
            <a:off x="9253456" y="309476"/>
            <a:ext cx="2000424" cy="1609724"/>
          </a:xfrm>
          <a:prstGeom prst="rect">
            <a:avLst/>
          </a:prstGeom>
        </p:spPr>
      </p:pic>
      <p:pic>
        <p:nvPicPr>
          <p:cNvPr id="13" name="Picture 12">
            <a:extLst>
              <a:ext uri="{FF2B5EF4-FFF2-40B4-BE49-F238E27FC236}">
                <a16:creationId xmlns:a16="http://schemas.microsoft.com/office/drawing/2014/main" id="{1E39F22A-0B78-4C0D-A56A-CA93E8FED472}"/>
              </a:ext>
            </a:extLst>
          </p:cNvPr>
          <p:cNvPicPr>
            <a:picLocks noChangeAspect="1"/>
          </p:cNvPicPr>
          <p:nvPr/>
        </p:nvPicPr>
        <p:blipFill rotWithShape="1">
          <a:blip r:embed="rId3">
            <a:extLst>
              <a:ext uri="{28A0092B-C50C-407E-A947-70E740481C1C}">
                <a14:useLocalDpi xmlns:a14="http://schemas.microsoft.com/office/drawing/2010/main" val="0"/>
              </a:ext>
            </a:extLst>
          </a:blip>
          <a:srcRect l="11286" t="8137" r="50000" b="80000"/>
          <a:stretch/>
        </p:blipFill>
        <p:spPr>
          <a:xfrm rot="16200000">
            <a:off x="9039229" y="2560695"/>
            <a:ext cx="2428873" cy="1609723"/>
          </a:xfrm>
          <a:prstGeom prst="rect">
            <a:avLst/>
          </a:prstGeom>
        </p:spPr>
      </p:pic>
      <p:pic>
        <p:nvPicPr>
          <p:cNvPr id="15" name="Picture 14">
            <a:extLst>
              <a:ext uri="{FF2B5EF4-FFF2-40B4-BE49-F238E27FC236}">
                <a16:creationId xmlns:a16="http://schemas.microsoft.com/office/drawing/2014/main" id="{A76C9AFE-F385-4A90-ABD3-0376F78C4A25}"/>
              </a:ext>
            </a:extLst>
          </p:cNvPr>
          <p:cNvPicPr>
            <a:picLocks noChangeAspect="1"/>
          </p:cNvPicPr>
          <p:nvPr/>
        </p:nvPicPr>
        <p:blipFill rotWithShape="1">
          <a:blip r:embed="rId3">
            <a:extLst>
              <a:ext uri="{28A0092B-C50C-407E-A947-70E740481C1C}">
                <a14:useLocalDpi xmlns:a14="http://schemas.microsoft.com/office/drawing/2010/main" val="0"/>
              </a:ext>
            </a:extLst>
          </a:blip>
          <a:srcRect l="11893" t="32891" r="47267" b="52343"/>
          <a:stretch/>
        </p:blipFill>
        <p:spPr>
          <a:xfrm rot="16200000">
            <a:off x="9273867" y="4901764"/>
            <a:ext cx="2000425" cy="1568897"/>
          </a:xfrm>
          <a:prstGeom prst="rect">
            <a:avLst/>
          </a:prstGeom>
        </p:spPr>
      </p:pic>
    </p:spTree>
    <p:extLst>
      <p:ext uri="{BB962C8B-B14F-4D97-AF65-F5344CB8AC3E}">
        <p14:creationId xmlns:p14="http://schemas.microsoft.com/office/powerpoint/2010/main" val="162815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73D0-165B-499C-B75C-72D179D9BFF1}"/>
              </a:ext>
            </a:extLst>
          </p:cNvPr>
          <p:cNvSpPr>
            <a:spLocks noGrp="1"/>
          </p:cNvSpPr>
          <p:nvPr>
            <p:ph type="title"/>
          </p:nvPr>
        </p:nvSpPr>
        <p:spPr/>
        <p:txBody>
          <a:bodyPr/>
          <a:lstStyle/>
          <a:p>
            <a:r>
              <a:rPr lang="en-US" b="1" dirty="0">
                <a:solidFill>
                  <a:schemeClr val="accent1">
                    <a:lumMod val="60000"/>
                    <a:lumOff val="40000"/>
                  </a:schemeClr>
                </a:solidFill>
                <a:latin typeface="Times New Roman" panose="02020603050405020304" pitchFamily="18" charset="0"/>
                <a:cs typeface="Times New Roman" panose="02020603050405020304" pitchFamily="18" charset="0"/>
              </a:rPr>
              <a:t>CONTENTS</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2FCFDD4A-3F5D-48C3-9704-528C1764D44B}"/>
              </a:ext>
            </a:extLst>
          </p:cNvPr>
          <p:cNvSpPr>
            <a:spLocks noGrp="1" noChangeArrowheads="1"/>
          </p:cNvSpPr>
          <p:nvPr>
            <p:ph idx="1"/>
          </p:nvPr>
        </p:nvSpPr>
        <p:spPr bwMode="auto">
          <a:xfrm>
            <a:off x="1844040" y="1674530"/>
            <a:ext cx="8763000" cy="470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Introduction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Different methods of growth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assesment</a:t>
            </a: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Requirement of an ideal maturity indicator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Skeletal maturity indicators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Hand wrist radiograph</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Cervical vertebrae maturation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Conclusion</a:t>
            </a:r>
            <a:endParaRPr lang="en-US" altLang="en-US"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800" b="0" i="0" u="none" strike="noStrike" cap="none" normalizeH="0" baseline="0" dirty="0">
                <a:ln>
                  <a:noFill/>
                </a:ln>
                <a:effectLst/>
              </a:rPr>
              <a:t/>
            </a:r>
            <a:br>
              <a:rPr kumimoji="0" lang="en-US" altLang="en-US" sz="800" b="0" i="0" u="none" strike="noStrike" cap="none" normalizeH="0" baseline="0" dirty="0">
                <a:ln>
                  <a:noFill/>
                </a:ln>
                <a:effectLst/>
              </a:rPr>
            </a:b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046953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69EE-D0BA-43CB-824D-DEA358DE25F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AD9D382-2213-44ED-BC5F-47A5E0B3C0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31" t="76643" r="-1131" b="11705"/>
          <a:stretch/>
        </p:blipFill>
        <p:spPr>
          <a:xfrm>
            <a:off x="1405623" y="935720"/>
            <a:ext cx="7456155" cy="1714500"/>
          </a:xfrm>
        </p:spPr>
      </p:pic>
      <p:pic>
        <p:nvPicPr>
          <p:cNvPr id="9" name="Picture 8">
            <a:extLst>
              <a:ext uri="{FF2B5EF4-FFF2-40B4-BE49-F238E27FC236}">
                <a16:creationId xmlns:a16="http://schemas.microsoft.com/office/drawing/2014/main" id="{2403806C-A5E9-4D92-9907-D3B182257BE9}"/>
              </a:ext>
            </a:extLst>
          </p:cNvPr>
          <p:cNvPicPr>
            <a:picLocks noChangeAspect="1"/>
          </p:cNvPicPr>
          <p:nvPr/>
        </p:nvPicPr>
        <p:blipFill rotWithShape="1">
          <a:blip r:embed="rId2">
            <a:extLst>
              <a:ext uri="{28A0092B-C50C-407E-A947-70E740481C1C}">
                <a14:useLocalDpi xmlns:a14="http://schemas.microsoft.com/office/drawing/2010/main" val="0"/>
              </a:ext>
            </a:extLst>
          </a:blip>
          <a:srcRect t="87778"/>
          <a:stretch/>
        </p:blipFill>
        <p:spPr>
          <a:xfrm>
            <a:off x="1413758" y="4024090"/>
            <a:ext cx="7405613" cy="1786160"/>
          </a:xfrm>
          <a:prstGeom prst="rect">
            <a:avLst/>
          </a:prstGeom>
        </p:spPr>
      </p:pic>
      <p:pic>
        <p:nvPicPr>
          <p:cNvPr id="11" name="Picture 10">
            <a:extLst>
              <a:ext uri="{FF2B5EF4-FFF2-40B4-BE49-F238E27FC236}">
                <a16:creationId xmlns:a16="http://schemas.microsoft.com/office/drawing/2014/main" id="{07717E44-611B-4B53-AF6E-5FD831FE5DB9}"/>
              </a:ext>
            </a:extLst>
          </p:cNvPr>
          <p:cNvPicPr>
            <a:picLocks noChangeAspect="1"/>
          </p:cNvPicPr>
          <p:nvPr/>
        </p:nvPicPr>
        <p:blipFill rotWithShape="1">
          <a:blip r:embed="rId3">
            <a:extLst>
              <a:ext uri="{28A0092B-C50C-407E-A947-70E740481C1C}">
                <a14:useLocalDpi xmlns:a14="http://schemas.microsoft.com/office/drawing/2010/main" val="0"/>
              </a:ext>
            </a:extLst>
          </a:blip>
          <a:srcRect l="10679" t="58672" r="44687" b="27500"/>
          <a:stretch/>
        </p:blipFill>
        <p:spPr>
          <a:xfrm rot="16200000">
            <a:off x="8721121" y="901093"/>
            <a:ext cx="2800351" cy="1893511"/>
          </a:xfrm>
          <a:prstGeom prst="rect">
            <a:avLst/>
          </a:prstGeom>
        </p:spPr>
      </p:pic>
      <p:pic>
        <p:nvPicPr>
          <p:cNvPr id="13" name="Picture 12">
            <a:extLst>
              <a:ext uri="{FF2B5EF4-FFF2-40B4-BE49-F238E27FC236}">
                <a16:creationId xmlns:a16="http://schemas.microsoft.com/office/drawing/2014/main" id="{1F435B23-E6CA-4DAE-9DE5-F79332812A35}"/>
              </a:ext>
            </a:extLst>
          </p:cNvPr>
          <p:cNvPicPr>
            <a:picLocks noChangeAspect="1"/>
          </p:cNvPicPr>
          <p:nvPr/>
        </p:nvPicPr>
        <p:blipFill rotWithShape="1">
          <a:blip r:embed="rId3">
            <a:extLst>
              <a:ext uri="{28A0092B-C50C-407E-A947-70E740481C1C}">
                <a14:useLocalDpi xmlns:a14="http://schemas.microsoft.com/office/drawing/2010/main" val="0"/>
              </a:ext>
            </a:extLst>
          </a:blip>
          <a:srcRect l="12045" t="81094" r="44687" b="4063"/>
          <a:stretch/>
        </p:blipFill>
        <p:spPr>
          <a:xfrm rot="16200000">
            <a:off x="8763987" y="3944331"/>
            <a:ext cx="2714625" cy="1893512"/>
          </a:xfrm>
          <a:prstGeom prst="rect">
            <a:avLst/>
          </a:prstGeom>
        </p:spPr>
      </p:pic>
    </p:spTree>
    <p:extLst>
      <p:ext uri="{BB962C8B-B14F-4D97-AF65-F5344CB8AC3E}">
        <p14:creationId xmlns:p14="http://schemas.microsoft.com/office/powerpoint/2010/main" val="266047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D43A-BCEC-2647-8B11-AFAFD11958CD}"/>
              </a:ext>
            </a:extLst>
          </p:cNvPr>
          <p:cNvSpPr>
            <a:spLocks noGrp="1"/>
          </p:cNvSpPr>
          <p:nvPr>
            <p:ph type="title"/>
          </p:nvPr>
        </p:nvSpPr>
        <p:spPr>
          <a:xfrm>
            <a:off x="2592925" y="624110"/>
            <a:ext cx="8911687" cy="1280890"/>
          </a:xfrm>
        </p:spPr>
        <p:txBody>
          <a:bodyPr/>
          <a:lstStyle/>
          <a:p>
            <a:pPr algn="ctr"/>
            <a:r>
              <a:rPr lang="en-US" b="1" i="1" u="sng">
                <a:solidFill>
                  <a:schemeClr val="accent1"/>
                </a:solidFill>
              </a:rPr>
              <a:t>CONCLUSION</a:t>
            </a:r>
          </a:p>
        </p:txBody>
      </p:sp>
      <p:pic>
        <p:nvPicPr>
          <p:cNvPr id="4" name="Picture 4">
            <a:extLst>
              <a:ext uri="{FF2B5EF4-FFF2-40B4-BE49-F238E27FC236}">
                <a16:creationId xmlns:a16="http://schemas.microsoft.com/office/drawing/2014/main" id="{D0E7660A-FEBD-3941-8DE9-0827C85BD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419876"/>
            <a:ext cx="8787967" cy="5438124"/>
          </a:xfrm>
          <a:prstGeom prst="rect">
            <a:avLst/>
          </a:prstGeom>
          <a:ln>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
        <p:nvSpPr>
          <p:cNvPr id="3" name="TextBox 2">
            <a:extLst>
              <a:ext uri="{FF2B5EF4-FFF2-40B4-BE49-F238E27FC236}">
                <a16:creationId xmlns:a16="http://schemas.microsoft.com/office/drawing/2014/main" id="{45F0CF98-E088-E34A-B104-21428E87C643}"/>
              </a:ext>
            </a:extLst>
          </p:cNvPr>
          <p:cNvSpPr txBox="1"/>
          <p:nvPr/>
        </p:nvSpPr>
        <p:spPr>
          <a:xfrm>
            <a:off x="4859761" y="3948674"/>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61830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E3A8-DF4A-E441-96BC-FE7D0DB35F6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8CCCCCE-DF09-F444-9ADC-61EF9C900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779" y="183846"/>
            <a:ext cx="8915400" cy="2542540"/>
          </a:xfrm>
        </p:spPr>
      </p:pic>
      <p:pic>
        <p:nvPicPr>
          <p:cNvPr id="5" name="Picture 5">
            <a:extLst>
              <a:ext uri="{FF2B5EF4-FFF2-40B4-BE49-F238E27FC236}">
                <a16:creationId xmlns:a16="http://schemas.microsoft.com/office/drawing/2014/main" id="{3C72FC42-10FD-1842-BE82-149E114B3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444" y="3473327"/>
            <a:ext cx="8765735" cy="2783933"/>
          </a:xfrm>
          <a:prstGeom prst="rect">
            <a:avLst/>
          </a:prstGeom>
        </p:spPr>
      </p:pic>
    </p:spTree>
    <p:extLst>
      <p:ext uri="{BB962C8B-B14F-4D97-AF65-F5344CB8AC3E}">
        <p14:creationId xmlns:p14="http://schemas.microsoft.com/office/powerpoint/2010/main" val="711516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38" y="595641"/>
            <a:ext cx="8897565" cy="1560716"/>
          </a:xfrm>
        </p:spPr>
        <p:txBody>
          <a:bodyPr/>
          <a:lstStyle/>
          <a:p>
            <a:r>
              <a:rPr lang="en-US" dirty="0" smtClean="0"/>
              <a:t>REFERENCES</a:t>
            </a:r>
            <a:endParaRPr lang="en-US" dirty="0"/>
          </a:p>
        </p:txBody>
      </p:sp>
      <p:sp>
        <p:nvSpPr>
          <p:cNvPr id="3" name="Content Placeholder 2"/>
          <p:cNvSpPr>
            <a:spLocks noGrp="1"/>
          </p:cNvSpPr>
          <p:nvPr>
            <p:ph idx="1"/>
          </p:nvPr>
        </p:nvSpPr>
        <p:spPr>
          <a:xfrm>
            <a:off x="2301738" y="2424752"/>
            <a:ext cx="9025904" cy="3651504"/>
          </a:xfrm>
        </p:spPr>
        <p:txBody>
          <a:bodyPr/>
          <a:lstStyle/>
          <a:p>
            <a:r>
              <a:rPr lang="en-US" dirty="0"/>
              <a:t>Textbook of Orthodontics </a:t>
            </a:r>
            <a:r>
              <a:rPr lang="en-US" dirty="0" smtClean="0"/>
              <a:t>– </a:t>
            </a:r>
            <a:r>
              <a:rPr lang="en-US" dirty="0" err="1" smtClean="0"/>
              <a:t>Gurkeerat</a:t>
            </a:r>
            <a:r>
              <a:rPr lang="en-US" dirty="0" smtClean="0"/>
              <a:t> Singh, </a:t>
            </a:r>
            <a:r>
              <a:rPr lang="en-US" dirty="0" err="1" smtClean="0"/>
              <a:t>Jaypee</a:t>
            </a:r>
            <a:r>
              <a:rPr lang="en-US" dirty="0" smtClean="0"/>
              <a:t> </a:t>
            </a:r>
            <a:r>
              <a:rPr lang="en-US" dirty="0"/>
              <a:t>Brothers; </a:t>
            </a:r>
            <a:r>
              <a:rPr lang="en-US" dirty="0" smtClean="0"/>
              <a:t>2</a:t>
            </a:r>
            <a:r>
              <a:rPr lang="en-US" baseline="30000" dirty="0" smtClean="0"/>
              <a:t>nd</a:t>
            </a:r>
            <a:r>
              <a:rPr lang="en-US" dirty="0" smtClean="0"/>
              <a:t> Edition </a:t>
            </a:r>
          </a:p>
          <a:p>
            <a:r>
              <a:rPr lang="en-US" dirty="0" smtClean="0"/>
              <a:t>Orthodontics – The Art and Science, S.I </a:t>
            </a:r>
            <a:r>
              <a:rPr lang="en-US" dirty="0" err="1" smtClean="0"/>
              <a:t>Bhalajhi</a:t>
            </a:r>
            <a:r>
              <a:rPr lang="en-US" dirty="0" smtClean="0"/>
              <a:t>, </a:t>
            </a:r>
            <a:r>
              <a:rPr lang="en-US" dirty="0" err="1" smtClean="0"/>
              <a:t>AryaMedi</a:t>
            </a:r>
            <a:r>
              <a:rPr lang="en-US" dirty="0" smtClean="0"/>
              <a:t> Publishing; 7</a:t>
            </a:r>
            <a:r>
              <a:rPr lang="en-US" baseline="30000" dirty="0" smtClean="0"/>
              <a:t>th</a:t>
            </a:r>
            <a:r>
              <a:rPr lang="en-US" dirty="0" smtClean="0"/>
              <a:t> Edition</a:t>
            </a:r>
          </a:p>
          <a:p>
            <a:r>
              <a:rPr lang="en-US" dirty="0" smtClean="0"/>
              <a:t>Textbook </a:t>
            </a:r>
            <a:r>
              <a:rPr lang="en-US" dirty="0"/>
              <a:t>of Orthodontics – Sridhar </a:t>
            </a:r>
            <a:r>
              <a:rPr lang="en-US" dirty="0" err="1"/>
              <a:t>Premkumar</a:t>
            </a:r>
            <a:r>
              <a:rPr lang="en-US" dirty="0"/>
              <a:t>, </a:t>
            </a:r>
            <a:r>
              <a:rPr lang="en-US" dirty="0" smtClean="0"/>
              <a:t>Elsevier; 1</a:t>
            </a:r>
            <a:r>
              <a:rPr lang="en-US" baseline="30000" dirty="0" smtClean="0"/>
              <a:t>st</a:t>
            </a:r>
            <a:r>
              <a:rPr lang="en-US" dirty="0" smtClean="0"/>
              <a:t> Edition</a:t>
            </a:r>
          </a:p>
          <a:p>
            <a:r>
              <a:rPr lang="en-US" dirty="0"/>
              <a:t>Orthodontics: Diagnosis and Management of Malocclusion and </a:t>
            </a:r>
            <a:r>
              <a:rPr lang="en-US" dirty="0" err="1"/>
              <a:t>Dentofacial</a:t>
            </a:r>
            <a:r>
              <a:rPr lang="en-US" dirty="0"/>
              <a:t> </a:t>
            </a:r>
            <a:r>
              <a:rPr lang="en-US" dirty="0" smtClean="0"/>
              <a:t>Deformities – O.P </a:t>
            </a:r>
            <a:r>
              <a:rPr lang="en-US" dirty="0" err="1" smtClean="0"/>
              <a:t>Kharbanda</a:t>
            </a:r>
            <a:r>
              <a:rPr lang="en-US" dirty="0" smtClean="0"/>
              <a:t>, Elsevier; 1</a:t>
            </a:r>
            <a:r>
              <a:rPr lang="en-US" baseline="30000" dirty="0" smtClean="0"/>
              <a:t>st</a:t>
            </a:r>
            <a:r>
              <a:rPr lang="en-US" dirty="0" smtClean="0"/>
              <a:t> Edition</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086996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Tree>
    <p:extLst>
      <p:ext uri="{BB962C8B-B14F-4D97-AF65-F5344CB8AC3E}">
        <p14:creationId xmlns:p14="http://schemas.microsoft.com/office/powerpoint/2010/main" val="252248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9B6B-B439-48F8-B0DD-48EA8E31C699}"/>
              </a:ext>
            </a:extLst>
          </p:cNvPr>
          <p:cNvSpPr>
            <a:spLocks noGrp="1"/>
          </p:cNvSpPr>
          <p:nvPr>
            <p:ph type="title"/>
          </p:nvPr>
        </p:nvSpPr>
        <p:spPr/>
        <p:txBody>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Introduction</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D8563EFC-CE24-4E47-B82B-29DDFD8BE8F8}"/>
              </a:ext>
            </a:extLst>
          </p:cNvPr>
          <p:cNvSpPr>
            <a:spLocks noGrp="1" noChangeArrowheads="1"/>
          </p:cNvSpPr>
          <p:nvPr>
            <p:ph idx="1"/>
          </p:nvPr>
        </p:nvSpPr>
        <p:spPr bwMode="auto">
          <a:xfrm>
            <a:off x="1879600" y="1293545"/>
            <a:ext cx="7823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Human growth shows considerable variation in the chronological ages at which individual children reach similar developmental events.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Therefore, an understanding of growth events is of primary importance in the practice of orthodontics.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Biological age, skeletal age, bone age, and skeletal maturations are nearly synonymous terms used to describe the maturation of a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30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4910-2751-4365-B1BE-40CCA157E376}"/>
              </a:ext>
            </a:extLst>
          </p:cNvPr>
          <p:cNvSpPr>
            <a:spLocks noGrp="1"/>
          </p:cNvSpPr>
          <p:nvPr>
            <p:ph type="title"/>
          </p:nvPr>
        </p:nvSpPr>
        <p:spPr/>
        <p:txBody>
          <a:bodyPr>
            <a:normAutofit/>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Requirement of an ideal maturity indicator</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0B75D957-6C02-4733-AA8C-172B1CB49729}"/>
              </a:ext>
            </a:extLst>
          </p:cNvPr>
          <p:cNvSpPr>
            <a:spLocks noGrp="1" noChangeArrowheads="1"/>
          </p:cNvSpPr>
          <p:nvPr>
            <p:ph idx="1"/>
          </p:nvPr>
        </p:nvSpPr>
        <p:spPr bwMode="auto">
          <a:xfrm>
            <a:off x="2589212" y="1424105"/>
            <a:ext cx="5295039" cy="519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Should be safe and non invasive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Require minimum radiation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Should be accurate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Stage of maturity should be well defined</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Easily identifiable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Cost effective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Require minimum armamentarium</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Simple to conduct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Valid overtime and across age group</a:t>
            </a:r>
          </a:p>
        </p:txBody>
      </p:sp>
    </p:spTree>
    <p:extLst>
      <p:ext uri="{BB962C8B-B14F-4D97-AF65-F5344CB8AC3E}">
        <p14:creationId xmlns:p14="http://schemas.microsoft.com/office/powerpoint/2010/main" val="323625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EE77-B4AF-4BF0-B357-BD9DED517573}"/>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5F7091B3-60F9-4CEB-8832-7DD67F087AAF}"/>
              </a:ext>
            </a:extLst>
          </p:cNvPr>
          <p:cNvSpPr>
            <a:spLocks noGrp="1" noChangeArrowheads="1"/>
          </p:cNvSpPr>
          <p:nvPr>
            <p:ph idx="1"/>
          </p:nvPr>
        </p:nvSpPr>
        <p:spPr bwMode="auto">
          <a:xfrm>
            <a:off x="2592925" y="1611599"/>
            <a:ext cx="715743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3600" b="1"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Skeletal age-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Skeletal maturation has been used to assess a child’s developmental age. Most commonly the hand wrist bones was found and correlated with development.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608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8D3C-5D3E-4C5C-B54E-7F9D9B5C6206}"/>
              </a:ext>
            </a:extLst>
          </p:cNvPr>
          <p:cNvSpPr>
            <a:spLocks noGrp="1"/>
          </p:cNvSpPr>
          <p:nvPr>
            <p:ph type="title"/>
          </p:nvPr>
        </p:nvSpPr>
        <p:spPr/>
        <p:txBody>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SKELETAL MATURITY INDICATORS</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AEFDB429-0367-4EDB-A8E9-6005CDC81B6C}"/>
              </a:ext>
            </a:extLst>
          </p:cNvPr>
          <p:cNvSpPr>
            <a:spLocks noGrp="1" noChangeArrowheads="1"/>
          </p:cNvSpPr>
          <p:nvPr>
            <p:ph idx="1"/>
          </p:nvPr>
        </p:nvSpPr>
        <p:spPr bwMode="auto">
          <a:xfrm>
            <a:off x="2589212" y="2578425"/>
            <a:ext cx="5128327" cy="288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Hand wrist radiograph</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Cervical vertebrae maturation indicator</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solidFill>
                  <a:schemeClr val="tx1"/>
                </a:solidFill>
                <a:latin typeface="Times New Roman" panose="02020603050405020304" pitchFamily="18" charset="0"/>
                <a:cs typeface="Times New Roman" panose="02020603050405020304" pitchFamily="18" charset="0"/>
              </a:rPr>
              <a:t> different stages of tooth development</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27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7527-16CF-4919-AC14-BA69A9CF2154}"/>
              </a:ext>
            </a:extLst>
          </p:cNvPr>
          <p:cNvSpPr>
            <a:spLocks noGrp="1"/>
          </p:cNvSpPr>
          <p:nvPr>
            <p:ph type="title"/>
          </p:nvPr>
        </p:nvSpPr>
        <p:spPr/>
        <p:txBody>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HAND WRIST RADIOGRAPH</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08C61CBC-E247-4723-B96B-7389D2299334}"/>
              </a:ext>
            </a:extLst>
          </p:cNvPr>
          <p:cNvSpPr>
            <a:spLocks noGrp="1" noChangeArrowheads="1"/>
          </p:cNvSpPr>
          <p:nvPr>
            <p:ph idx="1"/>
          </p:nvPr>
        </p:nvSpPr>
        <p:spPr bwMode="auto">
          <a:xfrm>
            <a:off x="2174240" y="1072517"/>
            <a:ext cx="7098211" cy="53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hand wrist region is made of numerous small bones which show predictable and scheduled pattern of appearance, ossification, and union from birth to maturity.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Carpal bones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Lyser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1683) includes proximal and distal rows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Proximal row: navicular, lunate, triquetral, pisiform.</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Distal row: greater and lesser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multiangular</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capitate, hamate.</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7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AD8-D3B8-4547-8E94-219904017AB4}"/>
              </a:ext>
            </a:extLst>
          </p:cNvPr>
          <p:cNvSpPr>
            <a:spLocks noGrp="1"/>
          </p:cNvSpPr>
          <p:nvPr>
            <p:ph type="title"/>
          </p:nvPr>
        </p:nvSpPr>
        <p:spPr/>
        <p:txBody>
          <a:bodyPr>
            <a:normAutofit/>
          </a:bodyPr>
          <a:lstStyle/>
          <a:p>
            <a:r>
              <a:rPr lang="en-US" b="1" u="sng" dirty="0">
                <a:solidFill>
                  <a:schemeClr val="accent1">
                    <a:lumMod val="60000"/>
                    <a:lumOff val="40000"/>
                  </a:schemeClr>
                </a:solidFill>
                <a:latin typeface="Times New Roman" panose="02020603050405020304" pitchFamily="18" charset="0"/>
                <a:cs typeface="Times New Roman" panose="02020603050405020304" pitchFamily="18" charset="0"/>
              </a:rPr>
              <a:t>Indications for hand &amp; wrist  radiographs</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AF82381A-B5C6-43AB-91CA-942E3EB9E0A2}"/>
              </a:ext>
            </a:extLst>
          </p:cNvPr>
          <p:cNvSpPr>
            <a:spLocks noGrp="1" noChangeArrowheads="1"/>
          </p:cNvSpPr>
          <p:nvPr>
            <p:ph idx="1"/>
          </p:nvPr>
        </p:nvSpPr>
        <p:spPr bwMode="auto">
          <a:xfrm>
            <a:off x="1534183" y="809014"/>
            <a:ext cx="8064892"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Prior to rapid maxillary expansion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maxilla-mandibular changes are indicated</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Marked discrepancy b/w chronologic and dental  age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Orthodontic patients requiring orthognathic  surgery between 16 &amp; 20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yrs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age.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Determination of skeletal maturity status prior to treatment of skeletal malocclusion such as a skeletal class </a:t>
            </a:r>
            <a:r>
              <a:rPr lang="en-US" altLang="en-US" sz="2400" dirty="0">
                <a:solidFill>
                  <a:schemeClr val="tx1"/>
                </a:solidFill>
                <a:latin typeface="Times New Roman" panose="02020603050405020304" pitchFamily="18" charset="0"/>
                <a:cs typeface="Times New Roman" panose="02020603050405020304" pitchFamily="18" charset="0"/>
              </a:rPr>
              <a:t>II or class III malocclusion.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predict the pubertal growth spurt.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r>
            <a:br>
              <a:rPr kumimoji="0" lang="en-US" altLang="en-US" sz="2400" b="0" i="0" u="none" strike="noStrike" cap="none" normalizeH="0" baseline="0" dirty="0">
                <a:ln>
                  <a:noFill/>
                </a:ln>
                <a:solidFill>
                  <a:schemeClr val="tx1"/>
                </a:solidFill>
                <a:effectLst/>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286363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235</TotalTime>
  <Words>672</Words>
  <Application>Microsoft Office PowerPoint</Application>
  <PresentationFormat>Widescreen</PresentationFormat>
  <Paragraphs>168</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&amp;quot</vt:lpstr>
      <vt:lpstr>Arial</vt:lpstr>
      <vt:lpstr>Book Antiqua</vt:lpstr>
      <vt:lpstr>Calibri</vt:lpstr>
      <vt:lpstr>Century Gothic</vt:lpstr>
      <vt:lpstr>Times New Roman</vt:lpstr>
      <vt:lpstr>Wingdings 3</vt:lpstr>
      <vt:lpstr>Wisp</vt:lpstr>
      <vt:lpstr>PowerPoint Presentation</vt:lpstr>
      <vt:lpstr>Specific learning Objectives </vt:lpstr>
      <vt:lpstr>CONTENTS</vt:lpstr>
      <vt:lpstr>Introduction</vt:lpstr>
      <vt:lpstr>Requirement of an ideal maturity indicator</vt:lpstr>
      <vt:lpstr>PowerPoint Presentation</vt:lpstr>
      <vt:lpstr>SKELETAL MATURITY INDICATORS</vt:lpstr>
      <vt:lpstr>HAND WRIST RADIOGRAPH </vt:lpstr>
      <vt:lpstr>Indications for hand &amp; wrist  radiographs</vt:lpstr>
      <vt:lpstr>ANATOMY OF THE HAND WRIST</vt:lpstr>
      <vt:lpstr>Stages in the ossification of phalanges </vt:lpstr>
      <vt:lpstr>Methods used in hand wrist radiograph</vt:lpstr>
      <vt:lpstr>Fishman skeletal maturity assessment</vt:lpstr>
      <vt:lpstr>PowerPoint Presentation</vt:lpstr>
      <vt:lpstr>PowerPoint Presentation</vt:lpstr>
      <vt:lpstr>PowerPoint Presentation</vt:lpstr>
      <vt:lpstr>PowerPoint Presentation</vt:lpstr>
      <vt:lpstr> Cervical Vertebrae  As Maturity Indicator (CVMI)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Tooth mineralization as an indicator of skeletal maturity</vt:lpstr>
      <vt:lpstr>PowerPoint Presentation</vt:lpstr>
      <vt:lpstr>PowerPoint Presentation</vt:lpstr>
      <vt:lpstr>PowerPoint Presentation</vt:lpstr>
      <vt:lpstr>CONCLUSION</vt:lpstr>
      <vt:lpstr>PowerPoint Presentation</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Ankan Acharya</dc:creator>
  <cp:lastModifiedBy>Gaurav Agrawal</cp:lastModifiedBy>
  <cp:revision>34</cp:revision>
  <dcterms:created xsi:type="dcterms:W3CDTF">2019-12-16T17:29:09Z</dcterms:created>
  <dcterms:modified xsi:type="dcterms:W3CDTF">2022-08-28T14:28:37Z</dcterms:modified>
</cp:coreProperties>
</file>